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0"/>
  </p:notesMasterIdLst>
  <p:sldIdLst>
    <p:sldId id="859" r:id="rId3"/>
    <p:sldId id="1269" r:id="rId4"/>
    <p:sldId id="1270" r:id="rId5"/>
    <p:sldId id="1238" r:id="rId6"/>
    <p:sldId id="1242" r:id="rId7"/>
    <p:sldId id="1246" r:id="rId8"/>
    <p:sldId id="1279" r:id="rId9"/>
    <p:sldId id="1280" r:id="rId10"/>
    <p:sldId id="1281" r:id="rId11"/>
    <p:sldId id="1278" r:id="rId12"/>
    <p:sldId id="1241" r:id="rId13"/>
    <p:sldId id="1271" r:id="rId14"/>
    <p:sldId id="1272" r:id="rId15"/>
    <p:sldId id="1284" r:id="rId16"/>
    <p:sldId id="1282" r:id="rId17"/>
    <p:sldId id="1283" r:id="rId18"/>
    <p:sldId id="1273" r:id="rId19"/>
    <p:sldId id="1274" r:id="rId20"/>
    <p:sldId id="1275" r:id="rId21"/>
    <p:sldId id="1285" r:id="rId22"/>
    <p:sldId id="1286" r:id="rId23"/>
    <p:sldId id="1276" r:id="rId24"/>
    <p:sldId id="1289" r:id="rId25"/>
    <p:sldId id="1290" r:id="rId26"/>
    <p:sldId id="1291" r:id="rId27"/>
    <p:sldId id="1292" r:id="rId28"/>
    <p:sldId id="1287" r:id="rId29"/>
    <p:sldId id="1288" r:id="rId30"/>
    <p:sldId id="1277" r:id="rId31"/>
    <p:sldId id="1293" r:id="rId32"/>
    <p:sldId id="1294" r:id="rId33"/>
    <p:sldId id="1295" r:id="rId34"/>
    <p:sldId id="1248" r:id="rId35"/>
    <p:sldId id="1296" r:id="rId36"/>
    <p:sldId id="1297" r:id="rId37"/>
    <p:sldId id="1298" r:id="rId38"/>
    <p:sldId id="1300" r:id="rId39"/>
    <p:sldId id="1305" r:id="rId40"/>
    <p:sldId id="1303" r:id="rId41"/>
    <p:sldId id="1304" r:id="rId42"/>
    <p:sldId id="1301" r:id="rId43"/>
    <p:sldId id="1302" r:id="rId44"/>
    <p:sldId id="1306" r:id="rId45"/>
    <p:sldId id="1307" r:id="rId46"/>
    <p:sldId id="1308" r:id="rId47"/>
    <p:sldId id="1311" r:id="rId48"/>
    <p:sldId id="1309" r:id="rId49"/>
    <p:sldId id="1310" r:id="rId50"/>
    <p:sldId id="1299" r:id="rId51"/>
    <p:sldId id="1312" r:id="rId52"/>
    <p:sldId id="1313" r:id="rId53"/>
    <p:sldId id="1314" r:id="rId54"/>
    <p:sldId id="1320" r:id="rId55"/>
    <p:sldId id="1321" r:id="rId56"/>
    <p:sldId id="1322" r:id="rId57"/>
    <p:sldId id="1315" r:id="rId58"/>
    <p:sldId id="1316" r:id="rId59"/>
    <p:sldId id="1323" r:id="rId60"/>
    <p:sldId id="1324" r:id="rId61"/>
    <p:sldId id="1249" r:id="rId62"/>
    <p:sldId id="1251" r:id="rId63"/>
    <p:sldId id="1252" r:id="rId64"/>
    <p:sldId id="1325" r:id="rId65"/>
    <p:sldId id="1254" r:id="rId66"/>
    <p:sldId id="1256" r:id="rId67"/>
    <p:sldId id="1260" r:id="rId68"/>
    <p:sldId id="1261" r:id="rId6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1DE"/>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showGuides="1">
      <p:cViewPr varScale="1">
        <p:scale>
          <a:sx n="111" d="100"/>
          <a:sy n="111" d="100"/>
        </p:scale>
        <p:origin x="69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notesMaster" Target="notesMasters/notesMaster1.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655046" y="-27384"/>
            <a:ext cx="727280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高中语文 必修 下册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jpeg"/><Relationship Id="rId2" Type="http://schemas.openxmlformats.org/officeDocument/2006/relationships/image" Target="../media/image14.png"/><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2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14.png"/><Relationship Id="rId1" Type="http://schemas.openxmlformats.org/officeDocument/2006/relationships/image" Target="../media/image13.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14.png"/><Relationship Id="rId1" Type="http://schemas.openxmlformats.org/officeDocument/2006/relationships/image" Target="../media/image13.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jpeg"/><Relationship Id="rId2" Type="http://schemas.openxmlformats.org/officeDocument/2006/relationships/image" Target="../media/image14.png"/><Relationship Id="rId1" Type="http://schemas.openxmlformats.org/officeDocument/2006/relationships/image" Target="../media/image13.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jpeg"/><Relationship Id="rId2" Type="http://schemas.openxmlformats.org/officeDocument/2006/relationships/image" Target="../media/image14.png"/><Relationship Id="rId1"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14.png"/><Relationship Id="rId1" Type="http://schemas.openxmlformats.org/officeDocument/2006/relationships/image" Target="../media/image13.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46.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51.jpeg"/><Relationship Id="rId3" Type="http://schemas.openxmlformats.org/officeDocument/2006/relationships/image" Target="../media/image50.jpeg"/><Relationship Id="rId2" Type="http://schemas.openxmlformats.org/officeDocument/2006/relationships/image" Target="../media/image14.png"/><Relationship Id="rId1" Type="http://schemas.openxmlformats.org/officeDocument/2006/relationships/image" Target="../media/image13.png"/></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3.jpeg"/><Relationship Id="rId3" Type="http://schemas.openxmlformats.org/officeDocument/2006/relationships/image" Target="../media/image52.jpeg"/><Relationship Id="rId2" Type="http://schemas.openxmlformats.org/officeDocument/2006/relationships/image" Target="../media/image14.png"/><Relationship Id="rId1" Type="http://schemas.openxmlformats.org/officeDocument/2006/relationships/image" Target="../media/image13.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5.png"/><Relationship Id="rId1" Type="http://schemas.openxmlformats.org/officeDocument/2006/relationships/image" Target="../media/image5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png"/><Relationship Id="rId1" Type="http://schemas.openxmlformats.org/officeDocument/2006/relationships/image" Target="../media/image57.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3.jpeg"/><Relationship Id="rId4" Type="http://schemas.openxmlformats.org/officeDocument/2006/relationships/image" Target="../media/image62.jpeg"/><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image" Target="../media/image13.png"/></Relationships>
</file>

<file path=ppt/slides/_rels/slide5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5.jpeg"/><Relationship Id="rId3" Type="http://schemas.openxmlformats.org/officeDocument/2006/relationships/image" Target="../media/image64.jpeg"/><Relationship Id="rId2" Type="http://schemas.openxmlformats.org/officeDocument/2006/relationships/image" Target="../media/image14.png"/><Relationship Id="rId1" Type="http://schemas.openxmlformats.org/officeDocument/2006/relationships/image" Target="../media/image13.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7.png"/><Relationship Id="rId1" Type="http://schemas.openxmlformats.org/officeDocument/2006/relationships/image" Target="../media/image66.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9.png"/><Relationship Id="rId1" Type="http://schemas.openxmlformats.org/officeDocument/2006/relationships/image" Target="../media/image68.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1.jpeg"/><Relationship Id="rId3" Type="http://schemas.openxmlformats.org/officeDocument/2006/relationships/image" Target="../media/image70.jpeg"/><Relationship Id="rId2" Type="http://schemas.openxmlformats.org/officeDocument/2006/relationships/image" Target="../media/image14.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3.png"/><Relationship Id="rId1" Type="http://schemas.openxmlformats.org/officeDocument/2006/relationships/image" Target="../media/image72.png"/></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5.png"/></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7.png"/><Relationship Id="rId1" Type="http://schemas.openxmlformats.org/officeDocument/2006/relationships/image" Target="../media/image7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9.png"/><Relationship Id="rId1" Type="http://schemas.openxmlformats.org/officeDocument/2006/relationships/image" Target="../media/image78.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253915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第六</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单元   文学</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阅读与</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写作</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200" dirty="0">
                <a:solidFill>
                  <a:schemeClr val="tx1"/>
                </a:solidFill>
                <a:latin typeface="+mn-lt"/>
                <a:ea typeface="微软雅黑" panose="020B0503020204020204" pitchFamily="34" charset="-122"/>
                <a:cs typeface="微软雅黑" panose="020B0503020204020204" pitchFamily="34" charset="-122"/>
              </a:rPr>
              <a:t>14</a:t>
            </a:r>
            <a:r>
              <a:rPr lang="zh-CN" altLang="en-US" sz="5200" dirty="0">
                <a:solidFill>
                  <a:schemeClr val="tx1"/>
                </a:solidFill>
                <a:latin typeface="+mn-lt"/>
                <a:ea typeface="微软雅黑" panose="020B0503020204020204" pitchFamily="34" charset="-122"/>
                <a:cs typeface="微软雅黑" panose="020B0503020204020204" pitchFamily="34" charset="-122"/>
              </a:rPr>
              <a:t>　促织  变形记（节选）</a:t>
            </a:r>
            <a:endParaRPr lang="zh-CN" altLang="en-US" sz="5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196752"/>
            <a:ext cx="11593288" cy="4474375"/>
          </a:xfrm>
          <a:prstGeom prst="rect">
            <a:avLst/>
          </a:prstGeom>
        </p:spPr>
      </p:pic>
      <p:sp>
        <p:nvSpPr>
          <p:cNvPr id="5" name="内容占位符 2"/>
          <p:cNvSpPr txBox="1"/>
          <p:nvPr/>
        </p:nvSpPr>
        <p:spPr bwMode="auto">
          <a:xfrm>
            <a:off x="360854" y="1700809"/>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交代事情的根源在于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宫中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，把矛头直接指向了最高统治者，指出最高统治者的荒唐导致百姓的苦难，表达了愤慨之情。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揭示了促织的来源和宫廷对促织的痴迷，以及地方官员为了讨好上司而强加给百姓的负担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为满足宫中斗蟋蟀之乐而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岁征民间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，一只促织会带来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辄倾数家之产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的后果。作者围绕征集促织，充分地表现了官府的贪鄙，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游侠儿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的居奇，里胥的刁滑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196753"/>
            <a:ext cx="981752" cy="55073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7248"/>
                <a:ext cx="11485848" cy="5308056"/>
              </a:xfrm>
            </p:spPr>
            <p:txBody>
              <a:bodyPr/>
              <a:lstStyle/>
              <a:p>
                <a:pPr indent="619125"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邑　有　　成名 者， 操　 童 子　 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久　　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县有个叫成名的人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正在读书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准备考秀才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很多年没有考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为人 迂　　　　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遂 为猾　　胥　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秀才。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为人迂拙而又不善言辞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于是被奸诈的官府小吏上报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充里正役，百　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营谋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不能脱。</a:t>
                </a:r>
                <a:r>
                  <a:rPr lang="en-US" altLang="zh-CN" b="1" u="sng" baseline="30000" dirty="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❹</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不终岁，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充当里正一职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用各种方法谋求免职还是摆脱不掉。不到一年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薄</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产　　　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尽。</a:t>
                </a:r>
                <a:r>
                  <a:rPr lang="en-US" altLang="zh-CN" b="1" u="sng" baseline="30000" dirty="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❺</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会　　征促织，成 不敢敛户口</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spc="-100" dirty="0"/>
                  <a:t>微薄的家产</a:t>
                </a:r>
                <a:r>
                  <a:rPr lang="zh-CN" altLang="zh-CN" b="1" spc="-100" dirty="0" smtClean="0"/>
                  <a:t>受</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微薄的家产受牵累而耗尽。适逢</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朝廷</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征收蟋蟀</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成名不敢按户口</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征</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57248"/>
                <a:ext cx="11485848" cy="5308056"/>
              </a:xfrm>
              <a:blipFill rotWithShape="1">
                <a:blip r:embed="rId1"/>
                <a:stretch>
                  <a:fillRect l="-2" t="-12" r="1" b="2"/>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47233"/>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而又无　所　 赔　偿，　　　　　忧　闷 欲 死。妻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但又没有用来抵偿的财物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十分忧愁苦闷想要寻死。妻子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曰：</a:t>
                </a:r>
                <a:r>
                  <a:rPr lang="en-US" altLang="zh-CN" b="1" u="sng" dirty="0" smtClean="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死　　何 裨益？　不如自 行搜　觅，冀 有 万 一 之</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死了有什么益处呢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还不如自己去搜索寻觅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或许有万分之一的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mj-ea"/>
                                <a:ea typeface="+mj-ea"/>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早出暮归，提竹筒丝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成名认为她的话有道理。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便每天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早出晚归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提着竹筒和铜丝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笼，于败　　堵</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丛　草　处， 探　石　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穴，靡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计</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笼子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在残破的墙垣或杂草丛生的地方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探寻石隙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挖开洞穴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47233"/>
              </a:xfrm>
              <a:blipFill rotWithShape="1">
                <a:blip r:embed="rId1"/>
                <a:stretch>
                  <a:fillRect l="-2" t="-12" r="1" b="10"/>
                </a:stretch>
              </a:blipFill>
            </p:spPr>
            <p:txBody>
              <a:bodyPr/>
              <a:lstStyle/>
              <a:p>
                <a:r>
                  <a:rPr lang="zh-CN" altLang="en-US">
                    <a:noFill/>
                  </a:rPr>
                  <a:t> </a:t>
                </a:r>
              </a:p>
            </p:txBody>
          </p:sp>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86075"/>
                <a:ext cx="11485848" cy="5379229"/>
              </a:xfrm>
            </p:spPr>
            <p:txBody>
              <a:bodyPr/>
              <a:lstStyle/>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施，　迄　 无　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即捕得三两头，又　劣弱不中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法都用上了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最终也没有成功。即使捉到三两只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也是衰弱到不合乎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　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。宰严　限　　追比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，旬　　　 余，　　　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规格的。县令严定期限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按期查验追逼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十多天的时间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被用杖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至　百，两股间脓血流离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，并虫亦不能行捉矣。</a:t>
                </a:r>
                <a:r>
                  <a:rPr lang="en-US" altLang="zh-CN" b="1" u="sng" baseline="30000" dirty="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❻</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打了上百板子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两条大腿脓血淋漓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连蟋蟀也不能去捉了。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侧</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床头，惟思自尽。</a:t>
                </a:r>
                <a:r>
                  <a:rPr lang="en-US" altLang="zh-CN" b="1" u="sng" baseline="30000" dirty="0" smtClean="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❼</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上辗转反侧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只想寻死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86075"/>
                <a:ext cx="11485848" cy="5379229"/>
              </a:xfrm>
              <a:blipFill rotWithShape="1">
                <a:blip r:embed="rId1"/>
                <a:stretch>
                  <a:fillRect l="-2" t="-11" r="1" b="2"/>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1052736"/>
            <a:ext cx="11485848" cy="5008230"/>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操童子业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正在读书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准备考秀才。操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从事。童子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童生。科举</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还没考取秀才的读书人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不论年纪大小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都称为</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童生</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卖出。这里指考取秀才。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迂讷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迂拙而又不善于言辞。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百计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用各种方法。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营谋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谋求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指求得免职。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lěi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牵累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这里指受牵累。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认为</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有道理。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败堵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残破的墙垣。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挖开。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靡计不施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迄无济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什么办法都用上了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最终也没有成功。靡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最终。济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成功。</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规格。</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旧时地方官限期交税、交差等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过期以杖责、监禁等方式继续追逼。</a:t>
            </a:r>
            <a:r>
              <a:rPr lang="en-US" altLang="zh-CN" b="1" dirty="0">
                <a:solidFill>
                  <a:srgbClr val="000000"/>
                </a:solidFill>
                <a:latin typeface="MS Mincho"/>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用杖打。</a:t>
            </a:r>
            <a:r>
              <a:rPr lang="en-US" altLang="zh-CN" b="1" dirty="0">
                <a:solidFill>
                  <a:srgbClr val="000000"/>
                </a:solidFill>
                <a:latin typeface="MS Mincho"/>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形容液体湿淋淋地往下滴的样子。</a:t>
            </a:r>
            <a:r>
              <a:rPr lang="en-US" altLang="zh-CN" b="1" dirty="0">
                <a:solidFill>
                  <a:srgbClr val="000000"/>
                </a:solidFill>
                <a:latin typeface="MS Mincho"/>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辗转反侧。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2060848"/>
            <a:ext cx="11593288" cy="3528392"/>
          </a:xfrm>
          <a:prstGeom prst="rect">
            <a:avLst/>
          </a:prstGeom>
        </p:spPr>
      </p:pic>
      <p:sp>
        <p:nvSpPr>
          <p:cNvPr id="5" name="内容占位符 2"/>
          <p:cNvSpPr txBox="1"/>
          <p:nvPr/>
        </p:nvSpPr>
        <p:spPr bwMode="auto">
          <a:xfrm>
            <a:off x="360854" y="2564904"/>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描绘了主人公成名的性格和被迫接受征收促织的任务，为下文他的一系列遭遇埋下伏笔。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薄产累尽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与上文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辄倾数家之产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照应，通过成名的经历具体表现了当时统治者的冷酷及百姓生活的艰难，表达了作者对上层统治者的愤慨和对百姓苦难生活的同情。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2060848"/>
            <a:ext cx="981752" cy="550739"/>
          </a:xfrm>
          <a:prstGeom prst="rect">
            <a:avLst/>
          </a:prstGeom>
        </p:spPr>
      </p:pic>
      <p:sp>
        <p:nvSpPr>
          <p:cNvPr id="7" name="内容占位符 1"/>
          <p:cNvSpPr txBox="1"/>
          <p:nvPr/>
        </p:nvSpPr>
        <p:spPr bwMode="auto">
          <a:xfrm>
            <a:off x="360854" y="1340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故事的起因，为下文故事的发展作铺垫。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334566" y="1412776"/>
            <a:ext cx="1140341" cy="51378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196753"/>
            <a:ext cx="11593288" cy="4032448"/>
          </a:xfrm>
          <a:prstGeom prst="rect">
            <a:avLst/>
          </a:prstGeom>
        </p:spPr>
      </p:pic>
      <p:sp>
        <p:nvSpPr>
          <p:cNvPr id="5" name="内容占位符 2"/>
          <p:cNvSpPr txBox="1"/>
          <p:nvPr/>
        </p:nvSpPr>
        <p:spPr bwMode="auto">
          <a:xfrm>
            <a:off x="360854" y="1700809"/>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宰严限追比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简短而有力，直接点明了县令对征收促织的严格要求和紧迫期限。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旬余，杖至百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则通过时间的推移和惩罚的加剧，展现了成名所承受的压力和痛苦逐渐升级。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转侧床头，惟思自尽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通过描写成名在床上辗转反侧、无法入眠的情景，以及他内心深处只有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这一念头的绝望心理，深刻揭示了封建统治下百姓的悲惨命运和无奈选择。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196753"/>
            <a:ext cx="981752" cy="55073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58692"/>
              </a:xfrm>
            </p:spPr>
            <p:txBody>
              <a:bodyPr/>
              <a:lstStyle/>
              <a:p>
                <a:pPr indent="61912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村中来 一 驼背 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，能 以　神 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❽</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妻 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这时村中来了一个驼背神巫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能够凭借神力占卜。成名的妻子准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资 诣　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见红　　女　白　　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，填塞门户。入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备好钱财前去询问。只见红装的少女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白发的老婆婆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堵住大门。走进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舍，则 密室垂 帘，帘外设　香几。问　者 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香于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神巫的屋子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密室垂挂着门帘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帘外摆着香案。求卜的人点燃香炉里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鼎，再　拜。巫　 从　旁 望 空　代　　 　祝，　　　唇</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行两拜礼。神巫站在旁边望着空中替求卜的人祷告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58692"/>
              </a:xfrm>
              <a:blipFill rotWithShape="1">
                <a:blip r:embed="rId1"/>
                <a:stretch>
                  <a:fillRect l="-2" t="-540" r="1" b="9"/>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47233"/>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翕　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知　何 词。各　各　竦立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以听。</a:t>
                </a:r>
                <a:r>
                  <a:rPr lang="en-US" altLang="zh-CN" b="1" u="sng" baseline="30000" dirty="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少间，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唇一合一开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不知道在说什么。求卜的人都恭敬地站着倾听。一会儿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帘 内掷一纸出，　　　即道　 　人意中事，无毫发爽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从帘内扔出一张纸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就写着求卜的人心中的事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没有丝毫差失。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妻　纳钱　案　 上，　焚　拜　如　前　人。 食　　　 </a:t>
                </a:r>
                <a:r>
                  <a:rPr lang="en-US" altLang="zh-CN" b="1" u="sng" dirty="0" smtClean="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成名的妻子把钱放在香案上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像前面的人一样烧香跪拜。一顿饭的工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顷，帘　动， 片 纸 抛落。　　　 　　　拾视之，非　字 而</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帘子动了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一片纸抛落下来。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成名的妻子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捡起来看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47233"/>
              </a:xfrm>
              <a:blipFill rotWithShape="1">
                <a:blip r:embed="rId1"/>
                <a:stretch>
                  <a:fillRect l="-2" t="-582" r="1" b="10"/>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5755678"/>
              </a:xfrm>
            </p:spPr>
            <p:txBody>
              <a:bodyPr/>
              <a:lstStyle/>
              <a:p>
                <a:pPr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画：中　绘　殿　阁，类兰若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。后小山下，　怪　 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是一幅画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当中绘有一座楼阁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像寺庙。后面的小山下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无秩序地横着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乱　　　　　　卧， 针针 丛　棘，　　　青麻头　　伏焉。</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一些奇形怪状的石头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长着一丛丛荆棘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一只</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青麻头</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蟋蟀趴在那里。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一　蟆， 若 　将　 跳　 舞。 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玩　　　　不　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旁边有一只蛤蟆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似乎将要跳起来的样子。观赏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了一阵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不知道什么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晓。然　睹　　促织，隐中胸怀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❿</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折　藏　之， 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意思。但是看到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与心事暗合。就把纸片折叠起来放好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以 示　成。</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家把它给成名看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92696"/>
                <a:ext cx="11485848" cy="5755678"/>
              </a:xfrm>
              <a:blipFill rotWithShape="1">
                <a:blip r:embed="rId1"/>
                <a:stretch>
                  <a:fillRect l="-2" t="-9" r="1" b="10"/>
                </a:stretch>
              </a:blipFill>
            </p:spPr>
            <p:txBody>
              <a:bodyPr/>
              <a:lstStyle/>
              <a:p>
                <a:r>
                  <a:rPr lang="zh-CN" alt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418393" y="5384381"/>
            <a:ext cx="1275272" cy="432048"/>
          </a:xfrm>
          <a:prstGeom prst="rect">
            <a:avLst/>
          </a:prstGeom>
        </p:spPr>
      </p:pic>
      <p:pic>
        <p:nvPicPr>
          <p:cNvPr id="6" name="图片 5"/>
          <p:cNvPicPr>
            <a:picLocks noChangeAspect="1"/>
          </p:cNvPicPr>
          <p:nvPr/>
        </p:nvPicPr>
        <p:blipFill>
          <a:blip r:embed="rId1"/>
          <a:stretch>
            <a:fillRect/>
          </a:stretch>
        </p:blipFill>
        <p:spPr>
          <a:xfrm>
            <a:off x="427446" y="4436755"/>
            <a:ext cx="987240" cy="432048"/>
          </a:xfrm>
          <a:prstGeom prst="rect">
            <a:avLst/>
          </a:prstGeom>
        </p:spPr>
      </p:pic>
      <p:pic>
        <p:nvPicPr>
          <p:cNvPr id="5" name="图片 4"/>
          <p:cNvPicPr>
            <a:picLocks noChangeAspect="1"/>
          </p:cNvPicPr>
          <p:nvPr/>
        </p:nvPicPr>
        <p:blipFill>
          <a:blip r:embed="rId1"/>
          <a:stretch>
            <a:fillRect/>
          </a:stretch>
        </p:blipFill>
        <p:spPr>
          <a:xfrm>
            <a:off x="427446" y="3955507"/>
            <a:ext cx="987240" cy="432048"/>
          </a:xfrm>
          <a:prstGeom prst="rect">
            <a:avLst/>
          </a:prstGeom>
        </p:spPr>
      </p:pic>
      <p:sp>
        <p:nvSpPr>
          <p:cNvPr id="2" name="内容占位符 1"/>
          <p:cNvSpPr>
            <a:spLocks noGrp="1"/>
          </p:cNvSpPr>
          <p:nvPr>
            <p:ph idx="1"/>
          </p:nvPr>
        </p:nvSpPr>
        <p:spPr>
          <a:xfrm>
            <a:off x="360854" y="1990581"/>
            <a:ext cx="11485848" cy="4361900"/>
          </a:xfrm>
        </p:spPr>
        <p:txBody>
          <a:bodyPr/>
          <a:lstStyle/>
          <a:p>
            <a:pPr hangingPunct="0">
              <a:lnSpc>
                <a:spcPct val="130000"/>
              </a:lnSpc>
              <a:spcAft>
                <a:spcPts val="0"/>
              </a:spcAft>
            </a:pP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随心所欲</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随遇而安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随心所欲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：一切都由着自己的心意，想怎么做就怎么做。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随遇而安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：能适应各种环境，在任何环境中都能满足。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二者都有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顺从、顺应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随心所欲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侧重跟随自己的心意行事，强调主观意愿的绝对自由，含贬义。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随遇而安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强调对外部环境的被动适应与内心满足，中性词。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我们在任何场合下讲话都应慎重</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a:t>
            </a:r>
            <a:r>
              <a:rPr lang="zh-CN" altLang="zh-CN" b="1" u="sng" spc="-100"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随心所欲</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想说什么就说什么。</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他最大的优点就是</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随遇而安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热爱当下的生活空间。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44647" y="764704"/>
            <a:ext cx="5101118" cy="595427"/>
          </a:xfrm>
          <a:prstGeom prst="rect">
            <a:avLst/>
          </a:prstGeom>
        </p:spPr>
      </p:pic>
      <p:pic>
        <p:nvPicPr>
          <p:cNvPr id="4" name="21XBS1.eps" descr="id:2147491470;FounderCES"/>
          <p:cNvPicPr/>
          <p:nvPr/>
        </p:nvPicPr>
        <p:blipFill>
          <a:blip r:embed="rId3"/>
          <a:stretch>
            <a:fillRect/>
          </a:stretch>
        </p:blipFill>
        <p:spPr>
          <a:xfrm>
            <a:off x="406574" y="1579995"/>
            <a:ext cx="1656184" cy="32734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1052736"/>
            <a:ext cx="11485848" cy="3346237"/>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以装神弄鬼替人祈祷为职业的人。女为巫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男为觋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能以神卜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能够凭借神力占卜。</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具资诣问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准备好钱财前去询问。具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准备。诣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到、前往。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红女白婆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红装的少女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白发的婆婆。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点燃。</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唇吻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嘴</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开合。翕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sǒng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恭敬地站着。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无毫发爽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没有丝毫差失。</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兰若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寺庙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梵语</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阿兰若</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的省称。</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196753"/>
            <a:ext cx="11593288" cy="4032448"/>
          </a:xfrm>
          <a:prstGeom prst="rect">
            <a:avLst/>
          </a:prstGeom>
        </p:spPr>
      </p:pic>
      <p:sp>
        <p:nvSpPr>
          <p:cNvPr id="5" name="内容占位符 2"/>
          <p:cNvSpPr txBox="1"/>
          <p:nvPr/>
        </p:nvSpPr>
        <p:spPr bwMode="auto">
          <a:xfrm>
            <a:off x="360854" y="1700809"/>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一个来自村里的驼背巫婆，她具备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以神卜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的能力，即能通过神秘的方式占卜未来。为文章增添了神秘色彩。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D73100"/>
                </a:solidFill>
                <a:latin typeface="MS Mincho"/>
                <a:ea typeface="宋体" panose="02010600030101010101" pitchFamily="2" charset="-122"/>
                <a:cs typeface="Times New Roman" panose="02020603050405020304" pitchFamily="18" charset="0"/>
              </a:rPr>
              <a:t>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竦立以听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写出了百姓对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的恭敬态度，说明当时的百姓只能把对美好生活的希望寄托在虚无缥缈的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身上，侧面表现出现实的残酷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妻子求神占卜是现实的，旧时人们陷入绝境，往往寄希望于此；而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即道人意中事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却是虚幻的，作者借此曲折地反映了成名夫妇实际上已走投无路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196753"/>
            <a:ext cx="981752" cy="550739"/>
          </a:xfrm>
          <a:prstGeom prst="rect">
            <a:avLst/>
          </a:prstGeom>
        </p:spPr>
      </p:pic>
      <p:pic>
        <p:nvPicPr>
          <p:cNvPr id="7" name="图片 6"/>
          <p:cNvPicPr/>
          <p:nvPr/>
        </p:nvPicPr>
        <p:blipFill>
          <a:blip r:embed="rId3">
            <a:clrChange>
              <a:clrFrom>
                <a:srgbClr val="F7FFFF"/>
              </a:clrFrom>
              <a:clrTo>
                <a:srgbClr val="F7FFFF">
                  <a:alpha val="0"/>
                </a:srgbClr>
              </a:clrTo>
            </a:clrChange>
          </a:blip>
          <a:stretch>
            <a:fillRect/>
          </a:stretch>
        </p:blipFill>
        <p:spPr>
          <a:xfrm>
            <a:off x="1054646" y="4077072"/>
            <a:ext cx="377949" cy="377949"/>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85240"/>
                <a:ext cx="11485848" cy="5308056"/>
              </a:xfrm>
            </p:spPr>
            <p:txBody>
              <a:bodyPr/>
              <a:lstStyle/>
              <a:p>
                <a:pPr indent="619125"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反 复自　念，得无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教我　 猎 虫　所　耶？细　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成名翻来覆去思索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莫非向我暗示捕捉蟋蟀的地方吗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仔细看图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景　状，与村东大佛阁真逼　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乃 强　起扶 杖，执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中景致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和村东的大佛阁确实非常相似。就勉强起来扶着拐杖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图诣　寺 后，有 古陵　　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起。　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陵　而 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画去寺庙后面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有一古墓因草木茂盛而隆起。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顺着陵墓向前走去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 　　蹲　　　　石　鳞　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，俨然 类　　画。遂　于</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蒿</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只见蹲踞着的一块块石头像鱼鳞般排列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好像画中的图景。于是在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85240"/>
                <a:ext cx="11485848" cy="5308056"/>
              </a:xfrm>
              <a:blipFill rotWithShape="1">
                <a:blip r:embed="rId1"/>
                <a:stretch>
                  <a:fillRect l="-2" t="-7" r="1" b="9"/>
                </a:stretch>
              </a:blipFill>
            </p:spPr>
            <p:txBody>
              <a:bodyPr/>
              <a:lstStyle/>
              <a:p>
                <a:r>
                  <a:rPr lang="zh-CN" altLang="en-US">
                    <a:noFill/>
                  </a:rPr>
                  <a:t> </a:t>
                </a:r>
              </a:p>
            </p:txBody>
          </p:sp>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22024"/>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莱中侧　 听　徐 　行，似　寻　　针　　　芥。 而 心 目 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草中侧着耳朵听、慢慢地走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像在寻找一根针或一株小草。然而心力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力　　俱　 穷， 绝　 无　　　　　踪　 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⓬</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视力听力都用尽了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一点儿也没有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踪迹和声响。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未 已，　　 　一 癞头蟆猝然　　 跃 去。 成　　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搜索没有停止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没想到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一只癞蛤蟆突然从脚下跳开去。成名更加惊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愕，急逐　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之，蟆　　　入　 草　 间。　　　蹑　　</a:t>
                </a:r>
                <a:r>
                  <a:rPr lang="en-US" altLang="zh-CN" b="1" u="sng" dirty="0" smtClean="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急忙追逐癞蛤蟆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癞蛤蟆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跳进了杂草中。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癞蛤蟆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22024"/>
              </a:xfrm>
              <a:blipFill rotWithShape="1">
                <a:blip r:embed="rId1"/>
                <a:stretch>
                  <a:fillRect l="-2" t="-11" r="1" b="1"/>
                </a:stretch>
              </a:blipFill>
            </p:spPr>
            <p:txBody>
              <a:bodyPr/>
              <a:lstStyle/>
              <a:p>
                <a:r>
                  <a:rPr lang="zh-CN" altLang="en-US">
                    <a:noFill/>
                  </a:rPr>
                  <a:t> </a:t>
                </a:r>
              </a:p>
            </p:txBody>
          </p:sp>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22024"/>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迹　　披　　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见有　　虫　　伏棘　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⓭</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遽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踪迹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拨开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丛草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寻求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只见一只蟋蟀正趴在荆棘的根部。急忙扑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扑　　之，　　　　入　石穴中。 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尖草，不出；以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过去抓蟋蟀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却跳进了石洞中。用尖草轻轻拨动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不出来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筒　水 灌 之，始出，状　极　俊　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⓮</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逐　而得之。 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竹筒里的水浇灌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才出来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状貌极为俊美强健。追赶着抓到了。仔细察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视，巨 身　修 尾，青　 项　 金　 翅。　　　 大 喜，</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个儿大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尾巴长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黑色的脖颈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金色的翅膀。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十分高兴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22024"/>
              </a:xfrm>
              <a:blipFill rotWithShape="1">
                <a:blip r:embed="rId1"/>
                <a:stretch>
                  <a:fillRect l="-2" t="-11" r="1" b="1"/>
                </a:stretch>
              </a:blipFill>
            </p:spPr>
            <p:txBody>
              <a:bodyPr/>
              <a:lstStyle/>
              <a:p>
                <a:r>
                  <a:rPr lang="zh-CN" altLang="en-US">
                    <a:noFill/>
                  </a:rPr>
                  <a:t> </a:t>
                </a:r>
              </a:p>
            </p:txBody>
          </p:sp>
        </mc:Fallback>
      </mc:AlternateContent>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53997"/>
                <a:ext cx="11485848" cy="4705327"/>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笼　　　　　归，举家庆贺， 虽　连　 城拱璧不啻也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装在笼子里带回家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全家庆贺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即使是价值连城的宝玉也比不上它。</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上　于 盆　而 养 之， 蟹　白　栗　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，备极护爱，留 待</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把蟋蟀放到盆子里养起来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拿蟹肉和栗实来喂它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爱护备至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留着等</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限　期，以塞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官责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⓯</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Cambria Math" panose="020405030504060302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到规定期限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拿它充抵交差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953997"/>
                <a:ext cx="11485848" cy="4705327"/>
              </a:xfrm>
              <a:blipFill rotWithShape="1">
                <a:blip r:embed="rId1"/>
                <a:stretch>
                  <a:fillRect l="-2" t="-5" r="1" b="4"/>
                </a:stretch>
              </a:blipFill>
            </p:spPr>
            <p:txBody>
              <a:bodyPr/>
              <a:lstStyle/>
              <a:p>
                <a:r>
                  <a:rPr lang="zh-CN" altLang="en-US">
                    <a:noFill/>
                  </a:rPr>
                  <a:t> </a:t>
                </a:r>
              </a:p>
            </p:txBody>
          </p:sp>
        </mc:Fallback>
      </mc:AlternateContent>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1196752"/>
            <a:ext cx="11485848" cy="3346237"/>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莫非。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逼似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非常相似。逼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草木茂盛。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沿。</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蹲石鳞鳞</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蹲踞着的一块块石头像鱼鳞般排列。</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冥搜</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尽力搜索。</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趁</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追逐</a:t>
            </a:r>
            <a:r>
              <a:rPr lang="zh-CN" altLang="zh-CN" b="1" spc="-1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蹑迹披求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跟随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蛤蟆的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踪迹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拨开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丛草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寻求。蹑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tiàn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轻轻拨动。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虽连城拱璧不啻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即使价值连城的宝玉也比不上它。拱璧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指极为珍贵的东西。不啻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比不上。</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蟹白栗黄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蟹肉和栗实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指蟋蟀吃的精饲料。</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充抵</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3" name="内容占位符 1"/>
          <p:cNvSpPr txBox="1"/>
          <p:nvPr/>
        </p:nvSpPr>
        <p:spPr bwMode="auto">
          <a:xfrm>
            <a:off x="360854" y="475901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求卜得虫为成名一家带来解脱苦难的希望。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34566" y="4831021"/>
            <a:ext cx="1140341" cy="51378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196752"/>
            <a:ext cx="11593288" cy="4536503"/>
          </a:xfrm>
          <a:prstGeom prst="rect">
            <a:avLst/>
          </a:prstGeom>
        </p:spPr>
      </p:pic>
      <p:sp>
        <p:nvSpPr>
          <p:cNvPr id="5" name="内容占位符 2"/>
          <p:cNvSpPr txBox="1"/>
          <p:nvPr/>
        </p:nvSpPr>
        <p:spPr bwMode="auto">
          <a:xfrm>
            <a:off x="360854" y="1700809"/>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句话不仅展示了成名细致入微的观察力，还通过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逼似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一词，强调了图画与现实的吻合程度，为后文他前往寺庙后寻找蟋蟀提供了依据。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不吝笔墨，详细描写了成名为寻找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青麻头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付出了全部的精力，突出成名完成所派徭役的艰难。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蹑迹披求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的表述，展现了成名寻找蟋蟀时的细致与耐心。同时，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见有虫伏棘根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的描写，终于让成名的寻找有了结果，为后文他捉到蟋蟀做了铺垫。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196753"/>
            <a:ext cx="981752" cy="550739"/>
          </a:xfrm>
          <a:prstGeom prst="rect">
            <a:avLst/>
          </a:prstGeom>
        </p:spPr>
      </p:pic>
      <p:pic>
        <p:nvPicPr>
          <p:cNvPr id="8" name="图片 7"/>
          <p:cNvPicPr/>
          <p:nvPr/>
        </p:nvPicPr>
        <p:blipFill>
          <a:blip r:embed="rId3">
            <a:clrChange>
              <a:clrFrom>
                <a:srgbClr val="F6F1FF"/>
              </a:clrFrom>
              <a:clrTo>
                <a:srgbClr val="F6F1FF">
                  <a:alpha val="0"/>
                </a:srgbClr>
              </a:clrTo>
            </a:clrChange>
          </a:blip>
          <a:stretch>
            <a:fillRect/>
          </a:stretch>
        </p:blipFill>
        <p:spPr>
          <a:xfrm>
            <a:off x="1054646" y="1844824"/>
            <a:ext cx="361950" cy="361950"/>
          </a:xfrm>
          <a:prstGeom prst="rect">
            <a:avLst/>
          </a:prstGeom>
        </p:spPr>
      </p:pic>
      <p:pic>
        <p:nvPicPr>
          <p:cNvPr id="9" name="图片 8"/>
          <p:cNvPicPr/>
          <p:nvPr/>
        </p:nvPicPr>
        <p:blipFill>
          <a:blip r:embed="rId4">
            <a:clrChange>
              <a:clrFrom>
                <a:srgbClr val="FAFFF7"/>
              </a:clrFrom>
              <a:clrTo>
                <a:srgbClr val="FAFFF7">
                  <a:alpha val="0"/>
                </a:srgbClr>
              </a:clrTo>
            </a:clrChange>
          </a:blip>
          <a:stretch>
            <a:fillRect/>
          </a:stretch>
        </p:blipFill>
        <p:spPr>
          <a:xfrm>
            <a:off x="1065442" y="2978846"/>
            <a:ext cx="352425" cy="352425"/>
          </a:xfrm>
          <a:prstGeom prst="rect">
            <a:avLst/>
          </a:prstGeom>
        </p:spPr>
      </p:pic>
      <p:pic>
        <p:nvPicPr>
          <p:cNvPr id="10" name="图片 9"/>
          <p:cNvPicPr/>
          <p:nvPr/>
        </p:nvPicPr>
        <p:blipFill>
          <a:blip r:embed="rId5">
            <a:clrChange>
              <a:clrFrom>
                <a:srgbClr val="F7FFF8"/>
              </a:clrFrom>
              <a:clrTo>
                <a:srgbClr val="F7FFF8">
                  <a:alpha val="0"/>
                </a:srgbClr>
              </a:clrTo>
            </a:clrChange>
          </a:blip>
          <a:stretch>
            <a:fillRect/>
          </a:stretch>
        </p:blipFill>
        <p:spPr>
          <a:xfrm>
            <a:off x="1065442" y="4005064"/>
            <a:ext cx="363915" cy="36391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340768"/>
            <a:ext cx="11593288" cy="4032448"/>
          </a:xfrm>
          <a:prstGeom prst="rect">
            <a:avLst/>
          </a:prstGeom>
        </p:spPr>
      </p:pic>
      <p:sp>
        <p:nvSpPr>
          <p:cNvPr id="5" name="内容占位符 2"/>
          <p:cNvSpPr txBox="1"/>
          <p:nvPr/>
        </p:nvSpPr>
        <p:spPr bwMode="auto">
          <a:xfrm>
            <a:off x="360854" y="1844824"/>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是情节的第一次转折。在绝望之中，成名按照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驼背巫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所给画上的提示找到了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青麻头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，让故事又一次走向希望，推动情节的发展。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笼归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举家庆贺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等动作和神态的描绘，表达了成名对蟋蟀的喜爱与珍视之情。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虽连城拱璧不啻也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连城拱璧（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价值连城的宝玉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来比喻所获得之物，足见其珍贵程度。同时，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一词的使用，强调了这种珍贵程度甚至超过了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连城拱璧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，进一步强调了蟋蟀在成名心中的价值。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340768"/>
            <a:ext cx="981752" cy="550739"/>
          </a:xfrm>
          <a:prstGeom prst="rect">
            <a:avLst/>
          </a:prstGeom>
        </p:spPr>
      </p:pic>
      <p:pic>
        <p:nvPicPr>
          <p:cNvPr id="8" name="图片 7"/>
          <p:cNvPicPr/>
          <p:nvPr/>
        </p:nvPicPr>
        <p:blipFill>
          <a:blip r:embed="rId3">
            <a:clrChange>
              <a:clrFrom>
                <a:srgbClr val="FFF7F8"/>
              </a:clrFrom>
              <a:clrTo>
                <a:srgbClr val="FFF7F8">
                  <a:alpha val="0"/>
                </a:srgbClr>
              </a:clrTo>
            </a:clrChange>
          </a:blip>
          <a:stretch>
            <a:fillRect/>
          </a:stretch>
        </p:blipFill>
        <p:spPr>
          <a:xfrm>
            <a:off x="1126654" y="1988839"/>
            <a:ext cx="360549" cy="367854"/>
          </a:xfrm>
          <a:prstGeom prst="rect">
            <a:avLst/>
          </a:prstGeom>
        </p:spPr>
      </p:pic>
      <p:pic>
        <p:nvPicPr>
          <p:cNvPr id="9" name="图片 8"/>
          <p:cNvPicPr/>
          <p:nvPr/>
        </p:nvPicPr>
        <p:blipFill>
          <a:blip r:embed="rId4">
            <a:clrChange>
              <a:clrFrom>
                <a:srgbClr val="FCFFFB"/>
              </a:clrFrom>
              <a:clrTo>
                <a:srgbClr val="FCFFFB">
                  <a:alpha val="0"/>
                </a:srgbClr>
              </a:clrTo>
            </a:clrChange>
          </a:blip>
          <a:stretch>
            <a:fillRect/>
          </a:stretch>
        </p:blipFill>
        <p:spPr>
          <a:xfrm>
            <a:off x="1100107" y="3068959"/>
            <a:ext cx="361950" cy="36195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66535"/>
                <a:ext cx="11485848" cy="4650697"/>
              </a:xfrm>
            </p:spPr>
            <p:txBody>
              <a:bodyPr/>
              <a:lstStyle/>
              <a:p>
                <a:pPr indent="619125"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有　子 九岁，窥父　不在，　　窃　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成名有个儿子九岁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看父亲不在家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就偷偷地打开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养蟋蟀的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盆。虫跃掷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径　出，迅 　不可 捉。及扑入手，已 股 落</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盆盖。蟋蟀径直跳跃出来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快得来不及捕捉。等抓到手中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已经大腿掉</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腹 裂，斯须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就毙。儿　　 惧，啼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告 母。母　 闻</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肚子破裂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一会儿就死了。儿子害怕了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哭着告诉母亲。母亲听</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66535"/>
                <a:ext cx="11485848" cy="4650697"/>
              </a:xfrm>
              <a:blipFill rotWithShape="1">
                <a:blip r:embed="rId1"/>
                <a:stretch>
                  <a:fillRect l="-2" t="-8" r="1" b="8"/>
                </a:stretch>
              </a:blipFill>
            </p:spPr>
            <p:txBody>
              <a:bodyPr/>
              <a:lstStyle/>
              <a:p>
                <a:r>
                  <a:rPr lang="zh-CN" altLang="en-US">
                    <a:noFill/>
                  </a:rPr>
                  <a:t> </a:t>
                </a:r>
              </a:p>
            </p:txBody>
          </p:sp>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36499" y="2465737"/>
            <a:ext cx="1275272" cy="432048"/>
          </a:xfrm>
          <a:prstGeom prst="rect">
            <a:avLst/>
          </a:prstGeom>
        </p:spPr>
      </p:pic>
      <p:sp>
        <p:nvSpPr>
          <p:cNvPr id="2" name="内容占位符 1"/>
          <p:cNvSpPr>
            <a:spLocks noGrp="1"/>
          </p:cNvSpPr>
          <p:nvPr>
            <p:ph idx="1"/>
          </p:nvPr>
        </p:nvSpPr>
        <p:spPr>
          <a:xfrm>
            <a:off x="360854" y="2348880"/>
            <a:ext cx="11485848" cy="1684244"/>
          </a:xfrm>
        </p:spPr>
        <p:txBody>
          <a:bodyPr/>
          <a:lstStyle/>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新高考</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动物迁徙是有确定路线的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它们对驻地有着自己的坚守和执着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随心所欲</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随遇而安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此处指对驻地环境要求高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不能随便顺应环境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承接</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应选</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随遇而安</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89846"/>
                <a:ext cx="11485848" cy="3131242"/>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之，面色　　　灰　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，大骂曰：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业 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死期至矣！</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这件事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脸色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顿时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变得灰白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大骂道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惹祸的东西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你的死期到了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归，自与汝覆算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耳！</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儿　 涕　 而出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⓰</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Cambria Math" panose="020405030504060302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你父亲回家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自然会跟你追究的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儿子流着眼泪跑出去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089846"/>
                <a:ext cx="11485848" cy="3131242"/>
              </a:xfrm>
              <a:blipFill rotWithShape="1">
                <a:blip r:embed="rId1"/>
                <a:stretch>
                  <a:fillRect l="-2" t="-6" r="1" b="8"/>
                </a:stretch>
              </a:blipFill>
            </p:spPr>
            <p:txBody>
              <a:bodyPr/>
              <a:lstStyle/>
              <a:p>
                <a:r>
                  <a:rPr lang="zh-CN" altLang="en-US">
                    <a:noFill/>
                  </a:rPr>
                  <a:t> </a:t>
                </a:r>
              </a:p>
            </p:txBody>
          </p:sp>
        </mc:Fallback>
      </mc:AlternateContent>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1916832"/>
            <a:ext cx="11485848" cy="1684244"/>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打开。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跳跃。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一会儿。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哭着。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灰</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dist">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灰白无人色。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业根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祸种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惹祸的东西。业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恶业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造成恶果的言语</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行为</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父亲。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覆算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追究。覆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审核。算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算账</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3" name="内容占位符 1"/>
          <p:cNvSpPr txBox="1"/>
          <p:nvPr/>
        </p:nvSpPr>
        <p:spPr bwMode="auto">
          <a:xfrm>
            <a:off x="360854" y="37170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成子误毙虫。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34566" y="3789040"/>
            <a:ext cx="1140341" cy="51378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844824"/>
            <a:ext cx="11593288" cy="2448272"/>
          </a:xfrm>
          <a:prstGeom prst="rect">
            <a:avLst/>
          </a:prstGeom>
        </p:spPr>
      </p:pic>
      <p:sp>
        <p:nvSpPr>
          <p:cNvPr id="5" name="内容占位符 2"/>
          <p:cNvSpPr txBox="1"/>
          <p:nvPr/>
        </p:nvSpPr>
        <p:spPr bwMode="auto">
          <a:xfrm>
            <a:off x="360854" y="23488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是又一新的波澜。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的喜悦和对虫的珍爱，为成子的误毙促织作了衬笔。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儿惧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，母亲的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面色灰死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，说明事关身家性命，而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死期至矣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一语，暗扣下文的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得其尸于井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844824"/>
            <a:ext cx="981752" cy="550739"/>
          </a:xfrm>
          <a:prstGeom prst="rect">
            <a:avLst/>
          </a:prstGeom>
        </p:spPr>
      </p:pic>
      <p:pic>
        <p:nvPicPr>
          <p:cNvPr id="11" name="图片 10"/>
          <p:cNvPicPr/>
          <p:nvPr/>
        </p:nvPicPr>
        <p:blipFill>
          <a:blip r:embed="rId3">
            <a:clrChange>
              <a:clrFrom>
                <a:srgbClr val="FFFCFF"/>
              </a:clrFrom>
              <a:clrTo>
                <a:srgbClr val="FFFCFF">
                  <a:alpha val="0"/>
                </a:srgbClr>
              </a:clrTo>
            </a:clrChange>
          </a:blip>
          <a:stretch>
            <a:fillRect/>
          </a:stretch>
        </p:blipFill>
        <p:spPr>
          <a:xfrm>
            <a:off x="910630" y="2492895"/>
            <a:ext cx="362521" cy="36252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7248"/>
                <a:ext cx="11485848" cy="5308056"/>
              </a:xfrm>
            </p:spPr>
            <p:txBody>
              <a:bodyPr/>
              <a:lstStyle/>
              <a:p>
                <a:pPr indent="619125"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未 几，成　　归，闻　 妻 言，如　　 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成名回到家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听到妻子的话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好像全身覆盖上了一层冰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雪。　　怒　　　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儿，儿　渺　 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知　所 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怒气冲冲地去找儿子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儿子无影无踪不知道跑到哪里去了。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尸　于井， 　　因而化怒为悲，抢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不久在井里发现了儿子尸体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因而化怒为悲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头撞地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口呼天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欲　　绝。夫妻　向　 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茅舍　无 　烟，相对</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默</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几乎要绝命。夫妻俩面对着墙角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哭泣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茅屋里没有炊烟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57248"/>
                <a:ext cx="11485848" cy="5308056"/>
              </a:xfrm>
              <a:blipFill rotWithShape="1">
                <a:blip r:embed="rId1"/>
                <a:stretch>
                  <a:fillRect l="-2" t="-12" r="1" b="2"/>
                </a:stretch>
              </a:blipFill>
            </p:spPr>
            <p:txBody>
              <a:bodyPr/>
              <a:lstStyle/>
              <a:p>
                <a:r>
                  <a:rPr lang="zh-CN" altLang="en-US">
                    <a:noFill/>
                  </a:rPr>
                  <a:t> </a:t>
                </a:r>
              </a:p>
            </p:txBody>
          </p:sp>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47233"/>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然，不复聊赖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。日将暮，取　 儿　 藁　　 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近抚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默不语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不再有所指望。天要黑了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用草席裹着孩子的尸体埋葬。靠近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 气　息惙　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喜　　　　　 置榻上，　　　半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还有一丝微弱的气息。高兴地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把儿子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放在床上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夜复　苏。夫妻　　心稍　慰，但　蟋蟀　 笼　　虚，</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苏醒过来。夫妻二人的心稍稍宽慰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但装蟋蟀的笼子已经空了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顾　　　之　则　　　气　断　声　 吞，亦不 复　究</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看着空空的笼子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悲伤得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出不来气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说不出话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也不敢再追究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47233"/>
              </a:xfrm>
              <a:blipFill rotWithShape="1">
                <a:blip r:embed="rId1"/>
                <a:stretch>
                  <a:fillRect l="-2" t="-12" r="1" b="10"/>
                </a:stretch>
              </a:blipFill>
            </p:spPr>
            <p:txBody>
              <a:bodyPr/>
              <a:lstStyle/>
              <a:p>
                <a:r>
                  <a:rPr lang="zh-CN" altLang="en-US">
                    <a:noFill/>
                  </a:rPr>
                  <a:t> </a:t>
                </a:r>
              </a:p>
            </p:txBody>
          </p:sp>
        </mc:Fallback>
      </mc:AlternateContent>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5840638"/>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⓱</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自昏达 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，目 不 交睫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。东曦既驾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子的事。从晚上到天亮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眼睛没有合上过。太阳已经升起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还直</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僵　 卧　　 长　愁。忽　闻 门外　　虫鸣，惊 起觇视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挺挺地卧在床上忧愁不断。忽然听见门外蟋蟀鸣叫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惊讶地起来窥视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虫宛然尚在。　　　喜而捕之，　　　一　鸣辄跃去， 行</a:t>
                </a:r>
                <a:endParaRPr lang="zh-CN" altLang="zh-CN"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蟋蟀好像还在。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高兴地去捉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叫了一声就蹦开了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且　速。 覆 之以掌，　　虚　　 若　无　 物；手　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且跑得很快。用手掌去捂罩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手心是空的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好像什么也没有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刚刚</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抬起</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20688"/>
                <a:ext cx="11485848" cy="5840638"/>
              </a:xfrm>
              <a:blipFill rotWithShape="1">
                <a:blip r:embed="rId1"/>
                <a:stretch>
                  <a:fillRect l="-2" t="-5" r="1" b="3"/>
                </a:stretch>
              </a:blipFill>
            </p:spPr>
            <p:txBody>
              <a:bodyPr/>
              <a:lstStyle/>
              <a:p>
                <a:r>
                  <a:rPr lang="zh-CN" altLang="en-US">
                    <a:noFill/>
                  </a:rPr>
                  <a:t> </a:t>
                </a:r>
              </a:p>
            </p:txBody>
          </p:sp>
        </mc:Fallback>
      </mc:AlternateContent>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40638"/>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举，　则又超忽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而跃。　　急趁之，折过墙隅，迷　 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就又迅速跃起。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急忙追赶它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转过墙角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分辨不清蟋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所　　　 往。　 徘 徊　四　顾，见 虫　　伏 壁 上。审</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蟀跑到哪里了。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转来转去四处张望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发现蟋蟀正趴在墙上。仔细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之，短 小，黑赤 色，顿　　 非　前　　 物。成　以其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地看它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身材短小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颜色黑红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马上觉得不是先前那一只。成名认为它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小，劣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⑱</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⑲</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彷徨　瞻　 顾，寻 所逐　者。 壁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个头小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看不上它。只走来走去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四处张望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寻找追赶的那只。墙上</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40638"/>
              </a:xfrm>
              <a:blipFill rotWithShape="1">
                <a:blip r:embed="rId1"/>
                <a:stretch>
                  <a:fillRect l="-2" t="-11" r="1" b="9"/>
                </a:stretch>
              </a:blipFill>
            </p:spPr>
            <p:txBody>
              <a:bodyPr/>
              <a:lstStyle/>
              <a:p>
                <a:r>
                  <a:rPr lang="zh-CN" altLang="en-US">
                    <a:noFill/>
                  </a:rPr>
                  <a:t> </a:t>
                </a:r>
              </a:p>
            </p:txBody>
          </p:sp>
        </mc:Fallback>
      </mc:AlternateContent>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2631"/>
                <a:ext cx="11485848" cy="5312673"/>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小 虫　忽　跃落　 衿袖间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⓲</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视之，形若土狗，梅花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那只小蟋蟀忽然跳到成名的衣袖之间。看它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形状像蝼蛄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梅花样翅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翅，方首，长胫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，意似 良。　　　 喜而 收之。 将 献　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神态好像还不错。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高兴地捉住它。准备献给官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堂，　惴　 惴　恐不当　　　意，思试之　　　　　斗</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但又惴惴不安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担心不合官府的心意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想让它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和别的蟋蟀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斗一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以　 觇　　 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⓳</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Cambria Math" panose="020405030504060302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来察看它的争斗能力</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52631"/>
                <a:ext cx="11485848" cy="5312673"/>
              </a:xfrm>
              <a:blipFill rotWithShape="1">
                <a:blip r:embed="rId1"/>
                <a:stretch>
                  <a:fillRect l="-2" t="-9" r="1" b="2"/>
                </a:stretch>
              </a:blipFill>
            </p:spPr>
            <p:txBody>
              <a:bodyPr/>
              <a:lstStyle/>
              <a:p>
                <a:r>
                  <a:rPr lang="zh-CN" altLang="en-US">
                    <a:noFill/>
                  </a:rPr>
                  <a:t> </a:t>
                </a:r>
              </a:p>
            </p:txBody>
          </p:sp>
        </mc:Fallback>
      </mc:AlternateContent>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980728"/>
            <a:ext cx="11485848" cy="3900235"/>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覆盖。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寻找。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渺然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不露踪迹的样子。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面对着墙角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哭泣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不复聊赖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不再有所指望。意思是因绝望而精神郁闷。聊赖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依赖、指望。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gǎo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用草席裹着尸体埋葬。藁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用草席。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chuò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气息微弱的样子。</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破晓。</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上下睫毛相交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指睡觉。</a:t>
            </a:r>
            <a:r>
              <a:rPr lang="en-US" altLang="zh-CN" b="1" dirty="0">
                <a:solidFill>
                  <a:srgbClr val="000000"/>
                </a:solidFill>
                <a:latin typeface="MS Mincho"/>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东曦既驾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太阳已经升起。</a:t>
            </a:r>
            <a:r>
              <a:rPr lang="en-US" altLang="zh-CN" b="1" dirty="0">
                <a:solidFill>
                  <a:srgbClr val="000000"/>
                </a:solidFill>
                <a:latin typeface="MS Mincho"/>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chān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窥视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探看。</a:t>
            </a:r>
            <a:r>
              <a:rPr lang="en-US" altLang="zh-CN" b="1" dirty="0">
                <a:solidFill>
                  <a:srgbClr val="000000"/>
                </a:solidFill>
                <a:latin typeface="MS Mincho"/>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MS Mincho"/>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超忽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形容跳得轻快而高。</a:t>
            </a:r>
            <a:r>
              <a:rPr lang="en-US" altLang="zh-CN" b="1" dirty="0">
                <a:solidFill>
                  <a:srgbClr val="000000"/>
                </a:solidFill>
                <a:latin typeface="MS Mincho"/>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细察。</a:t>
            </a:r>
            <a:r>
              <a:rPr lang="en-US" altLang="zh-CN" b="1" dirty="0">
                <a:solidFill>
                  <a:srgbClr val="000000"/>
                </a:solidFill>
                <a:latin typeface="MS Mincho"/>
                <a:ea typeface="宋体" panose="02010600030101010101" pitchFamily="2" charset="-122"/>
                <a:cs typeface="Times New Roman" panose="02020603050405020304" pitchFamily="18" charset="0"/>
              </a:rPr>
              <a:t>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形容词的意动用法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认为</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劣。</a:t>
            </a:r>
            <a:r>
              <a:rPr lang="en-US" altLang="zh-CN" b="1" dirty="0">
                <a:solidFill>
                  <a:srgbClr val="000000"/>
                </a:solidFill>
                <a:latin typeface="MS Mincho"/>
                <a:ea typeface="宋体" panose="02010600030101010101" pitchFamily="2" charset="-122"/>
                <a:cs typeface="Times New Roman" panose="02020603050405020304" pitchFamily="18" charset="0"/>
              </a:rPr>
              <a:t>⑲</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a:t>
            </a:r>
            <a:r>
              <a:rPr lang="en-US" altLang="zh-CN" b="1" dirty="0">
                <a:solidFill>
                  <a:srgbClr val="000000"/>
                </a:solidFill>
                <a:latin typeface="MS Mincho"/>
                <a:ea typeface="宋体" panose="02010600030101010101" pitchFamily="2" charset="-122"/>
                <a:cs typeface="Times New Roman" panose="02020603050405020304" pitchFamily="18" charset="0"/>
              </a:rPr>
              <a:t>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腿</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3" name="内容占位符 1"/>
          <p:cNvSpPr txBox="1"/>
          <p:nvPr/>
        </p:nvSpPr>
        <p:spPr bwMode="auto">
          <a:xfrm>
            <a:off x="360854" y="50131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成名再得异虫（</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成子化虫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34566" y="5085184"/>
            <a:ext cx="1140341" cy="51378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844824"/>
            <a:ext cx="11593288" cy="2952328"/>
          </a:xfrm>
          <a:prstGeom prst="rect">
            <a:avLst/>
          </a:prstGeom>
        </p:spPr>
      </p:pic>
      <p:sp>
        <p:nvSpPr>
          <p:cNvPr id="5" name="内容占位符 2"/>
          <p:cNvSpPr txBox="1"/>
          <p:nvPr/>
        </p:nvSpPr>
        <p:spPr bwMode="auto">
          <a:xfrm>
            <a:off x="360854" y="234888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行文</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至此，着意写出成名夫妇的感情变化：由惊怖（</a:t>
            </a:r>
            <a:r>
              <a:rPr lang="en-US" altLang="zh-CN" b="1" spc="-1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如被冰雪</a:t>
            </a:r>
            <a:r>
              <a:rPr lang="en-US" altLang="zh-CN" b="1" spc="-100"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怒索儿</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得其尸于井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化怒为悲，抢呼欲绝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，然后又转入深深的忧虑（</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相对默然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不复聊赖</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）。这惊、怒、悲、忧的一系列感情变化，更增强了悲剧气氛。待发现爱子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气息惙然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，又陷入更深的焦虑。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844824"/>
            <a:ext cx="981752" cy="550739"/>
          </a:xfrm>
          <a:prstGeom prst="rect">
            <a:avLst/>
          </a:prstGeom>
        </p:spPr>
      </p:pic>
      <p:pic>
        <p:nvPicPr>
          <p:cNvPr id="7" name="图片 6"/>
          <p:cNvPicPr/>
          <p:nvPr/>
        </p:nvPicPr>
        <p:blipFill>
          <a:blip r:embed="rId3">
            <a:clrChange>
              <a:clrFrom>
                <a:srgbClr val="FFFAFF"/>
              </a:clrFrom>
              <a:clrTo>
                <a:srgbClr val="FFFAFF">
                  <a:alpha val="0"/>
                </a:srgbClr>
              </a:clrTo>
            </a:clrChange>
          </a:blip>
          <a:stretch>
            <a:fillRect/>
          </a:stretch>
        </p:blipFill>
        <p:spPr>
          <a:xfrm>
            <a:off x="1054646" y="2492896"/>
            <a:ext cx="381000" cy="381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397031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促　　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促织，又名</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蛐蛐</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斗鸡</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蟋蟀</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它在古代有很多名称。因其形似蝗而小，原与蝗虫同名，都称为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；后来以善于鸣叫而与蝗虫相区别，称为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吟蛩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魏晋时代，因鸣声似</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促织</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趋织</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而获得</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促织</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的美名。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古谚云：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蟋蟀鸣，懒妇惊。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这是说古代妇女一听到蟋蟀的叫声，便知秋日已到，冬天不远了，于是抓紧时间纺织。从训诂学的角度说，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趋织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蛐蛐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为同音转化，都是由蟋蟀的叫声而来。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相关链接.eps" descr="id:2147489754;FounderCES"/>
          <p:cNvPicPr/>
          <p:nvPr/>
        </p:nvPicPr>
        <p:blipFill>
          <a:blip r:embed="rId1"/>
          <a:stretch>
            <a:fillRect/>
          </a:stretch>
        </p:blipFill>
        <p:spPr>
          <a:xfrm>
            <a:off x="406574" y="908720"/>
            <a:ext cx="1967193" cy="379472"/>
          </a:xfrm>
          <a:prstGeom prst="rect">
            <a:avLst/>
          </a:prstGeom>
        </p:spPr>
      </p:pic>
      <p:grpSp>
        <p:nvGrpSpPr>
          <p:cNvPr id="8" name="组合 7"/>
          <p:cNvGrpSpPr/>
          <p:nvPr/>
        </p:nvGrpSpPr>
        <p:grpSpPr>
          <a:xfrm>
            <a:off x="406574" y="1412776"/>
            <a:ext cx="1459865" cy="461665"/>
            <a:chOff x="5365274" y="3198168"/>
            <a:chExt cx="1459865" cy="461665"/>
          </a:xfrm>
        </p:grpSpPr>
        <p:pic>
          <p:nvPicPr>
            <p:cNvPr id="5" name="BS23A.eps" descr="id:2147489761;FounderCES"/>
            <p:cNvPicPr/>
            <p:nvPr/>
          </p:nvPicPr>
          <p:blipFill>
            <a:blip r:embed="rId2"/>
            <a:stretch>
              <a:fillRect/>
            </a:stretch>
          </p:blipFill>
          <p:spPr>
            <a:xfrm>
              <a:off x="5365274" y="3213100"/>
              <a:ext cx="1459865" cy="431800"/>
            </a:xfrm>
            <a:prstGeom prst="rect">
              <a:avLst/>
            </a:prstGeom>
          </p:spPr>
        </p:pic>
        <p:sp>
          <p:nvSpPr>
            <p:cNvPr id="7" name="矩形 6"/>
            <p:cNvSpPr/>
            <p:nvPr/>
          </p:nvSpPr>
          <p:spPr>
            <a:xfrm>
              <a:off x="5383320" y="3198168"/>
              <a:ext cx="1422184" cy="461665"/>
            </a:xfrm>
            <a:prstGeom prst="rect">
              <a:avLst/>
            </a:prstGeom>
          </p:spPr>
          <p:txBody>
            <a:bodyPr wrap="none">
              <a:spAutoFit/>
            </a:bodyPr>
            <a:lstStyle/>
            <a:p>
              <a:r>
                <a:rPr lang="zh-CN" altLang="en-US" sz="2400" dirty="0" smtClean="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844824"/>
            <a:ext cx="11593288" cy="3960440"/>
          </a:xfrm>
          <a:prstGeom prst="rect">
            <a:avLst/>
          </a:prstGeom>
        </p:spPr>
      </p:pic>
      <p:sp>
        <p:nvSpPr>
          <p:cNvPr id="5" name="内容占位符 2"/>
          <p:cNvSpPr txBox="1"/>
          <p:nvPr/>
        </p:nvSpPr>
        <p:spPr bwMode="auto">
          <a:xfrm>
            <a:off x="360854" y="2348880"/>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忽闻门外虫鸣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是情节的又一转折。作者在此写了蟋蟀的形状：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短小，黑赤色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形若土狗，梅花翅，方首，长胫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；动作迅捷、飘忽；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壁上小虫忽跃落矜袖间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，对成名似乎有感情，以此表示促织的异乎寻常，暗与成子化身促织相呼应。小虫普通、其貌不扬，与下文的轻捷善斗形成对比。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惴惴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一词写出成名内心很不踏实，怕这个小虫不合县令的心意，既表现了成名的苦衷，也烘托了官府的苛酷。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844824"/>
            <a:ext cx="981752" cy="550739"/>
          </a:xfrm>
          <a:prstGeom prst="rect">
            <a:avLst/>
          </a:prstGeom>
        </p:spPr>
      </p:pic>
      <p:pic>
        <p:nvPicPr>
          <p:cNvPr id="8" name="图片 7"/>
          <p:cNvPicPr/>
          <p:nvPr/>
        </p:nvPicPr>
        <p:blipFill>
          <a:blip r:embed="rId3">
            <a:clrChange>
              <a:clrFrom>
                <a:srgbClr val="FFFEFB"/>
              </a:clrFrom>
              <a:clrTo>
                <a:srgbClr val="FFFEFB">
                  <a:alpha val="0"/>
                </a:srgbClr>
              </a:clrTo>
            </a:clrChange>
          </a:blip>
          <a:stretch>
            <a:fillRect/>
          </a:stretch>
        </p:blipFill>
        <p:spPr>
          <a:xfrm>
            <a:off x="964532" y="2474790"/>
            <a:ext cx="363662" cy="363662"/>
          </a:xfrm>
          <a:prstGeom prst="rect">
            <a:avLst/>
          </a:prstGeom>
        </p:spPr>
      </p:pic>
      <p:pic>
        <p:nvPicPr>
          <p:cNvPr id="9" name="图片 8"/>
          <p:cNvPicPr/>
          <p:nvPr/>
        </p:nvPicPr>
        <p:blipFill>
          <a:blip r:embed="rId4">
            <a:clrChange>
              <a:clrFrom>
                <a:srgbClr val="F7FFF1"/>
              </a:clrFrom>
              <a:clrTo>
                <a:srgbClr val="F7FFF1">
                  <a:alpha val="0"/>
                </a:srgbClr>
              </a:clrTo>
            </a:clrChange>
          </a:blip>
          <a:stretch>
            <a:fillRect/>
          </a:stretch>
        </p:blipFill>
        <p:spPr>
          <a:xfrm>
            <a:off x="817781" y="4671242"/>
            <a:ext cx="381000" cy="3810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591860"/>
                <a:ext cx="11485848" cy="5933484"/>
              </a:xfrm>
            </p:spPr>
            <p:txBody>
              <a:bodyPr/>
              <a:lstStyle/>
              <a:p>
                <a:pPr indent="61912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村中　　 少 年 好 事 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驯养　一 　虫，自名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村里有一个游手好闲的年轻人驯养了一只蟋蟀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自己取名叫</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壳青</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 与 子　弟　 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无　　不胜。　　欲居之以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壳青</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天天和其他年轻人斗蟋蟀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没有一次不赢的。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想囤积它作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　　　　　利，　而 高 其直，　　 亦 无售者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smtClean="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⓴</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为奇货来牟取暴利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便抬高它的价格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也没有买主。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造庐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成，视　　 成　 所　　　蓄，掩　口胡卢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而笑</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到成名家找成名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一见到成名养的这只蟋蟀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捂着嘴巴轻蔑地嗤笑</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591860"/>
                <a:ext cx="11485848" cy="5933484"/>
              </a:xfrm>
              <a:blipFill rotWithShape="1">
                <a:blip r:embed="rId1"/>
                <a:stretch>
                  <a:fillRect l="-2" t="-1" r="1" b="1"/>
                </a:stretch>
              </a:blipFill>
            </p:spPr>
            <p:txBody>
              <a:bodyPr/>
              <a:lstStyle/>
              <a:p>
                <a:r>
                  <a:rPr lang="zh-CN" altLang="en-US">
                    <a:noFill/>
                  </a:rPr>
                  <a:t> </a:t>
                </a:r>
              </a:p>
            </p:txBody>
          </p:sp>
        </mc:Fallback>
      </mc:AlternateContent>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58692"/>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　出己　 虫， 纳　 比　　 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 成　视　　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就拿出自己的蟋蟀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放入斗蟋蟀用的容器里。成名看</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蟹壳青</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庞 然　 修　伟， 自增惭怍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，不敢与　较。少 年 固　 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身形大且修长健壮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自己越发惭愧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不敢同它比试。年轻人坚持要较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念　蓄　劣　物　终无　所用，不如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量较量。但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想到养着低劣的蟋蟀终归没什么用处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不如拿来斗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拼　　　 博 一笑，因　　　　　 合　纳斗盆。</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还可以博得一笑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于是把两只蟋蟀一起放进斗盆中。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58692"/>
              </a:xfrm>
              <a:blipFill rotWithShape="1">
                <a:blip r:embed="rId1"/>
                <a:stretch>
                  <a:fillRect l="-2" t="-11" r="1" b="9"/>
                </a:stretch>
              </a:blipFill>
            </p:spPr>
            <p:txBody>
              <a:bodyPr/>
              <a:lstStyle/>
              <a:p>
                <a:r>
                  <a:rPr lang="zh-CN" altLang="en-US">
                    <a:noFill/>
                  </a:rPr>
                  <a:t> </a:t>
                </a:r>
              </a:p>
            </p:txBody>
          </p:sp>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40638"/>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小虫伏不动，蠢若木鸡。少年又　大笑。　　　试 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小蟋蟀趴着不动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神貌呆笨。年轻人又张口大笑。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试着用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猪鬣毛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撩拨虫须，　　　仍不 动。少年又笑</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屡　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猪鬃挑逗蟋蟀的触须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仍然没有动。年轻人又笑。多次撩拨小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 虫　　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怒，直　奔，　　　　遂　　　 相　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小蟋蟀突然发怒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径直冲向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蟹壳青</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争相跳起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击，振奋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作　 声。 俄　　见小虫 　跃 起，张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尾</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来攻击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勇猛拼斗发出声响。一会儿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只见小蟋蟀跳起来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张开尾巴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40638"/>
              </a:xfrm>
              <a:blipFill rotWithShape="1">
                <a:blip r:embed="rId1"/>
                <a:stretch>
                  <a:fillRect l="-2" t="-11" r="1" b="9"/>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9983638" y="2180472"/>
            <a:ext cx="373125" cy="384432"/>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56714"/>
                <a:ext cx="11485848" cy="5840638"/>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伸　须，直　龁　敌 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。少年大　 骇，解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令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伸展触须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直接咬住敌方的脖子。少年十分震惊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把它们分开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让它们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休　止。虫　　翘　 然　 矜 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，似　　报主　 知。　成大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停止搏击。小蟋蟀鼓起翅膀得意地叫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好像是在向主人报捷。成名十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方 　共　瞻　 玩，一 鸡 瞥 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，径　进以啄。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分高兴。正在一起玩赏蟋蟀时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一只鸡突然而来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直接上前来啄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成　　骇立　　　 愕　呼。幸　 啄不中，虫跃去</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。成名吓得惊立在那里惊讶地喊叫。幸亏没有啄到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蟋蟀跳</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56714"/>
                <a:ext cx="11485848" cy="5840638"/>
              </a:xfrm>
              <a:blipFill rotWithShape="1">
                <a:blip r:embed="rId1"/>
                <a:stretch>
                  <a:fillRect l="-2" t="-7" r="1" b="6"/>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1270670" y="4149080"/>
            <a:ext cx="331667" cy="342032"/>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548680"/>
                <a:ext cx="11485848" cy="6096669"/>
              </a:xfrm>
            </p:spPr>
            <p:txBody>
              <a:bodyPr/>
              <a:lstStyle/>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尺有 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⑱</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。鸡 健 进，逐逼之，　　 虫　 已　在爪 下 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一尺多远。鸡健步上前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追赶它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小蟋蟀已经处在鸡爪之下了。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仓 猝 莫 知　所　救，　　　　　顿　 足　　　 失　　</a:t>
                </a:r>
                <a:r>
                  <a:rPr lang="en-US" altLang="zh-CN" b="1" u="sng" dirty="0" smtClean="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成名匆忙之间不知道如何搭救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只一个劲儿地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跺着脚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急得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脸色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色</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⑲</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见鸡 伸 颈　摆　扑，　　　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⑳</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视，则　虫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都变了。随即看到鸡伸长脖子摇动扑打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走近看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原来是小蟋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㉑</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冠　上， 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微软雅黑" panose="020B0503020204020204" pitchFamily="34" charset="-122"/>
                                <a:cs typeface="微软雅黑" panose="020B0503020204020204" pitchFamily="34" charset="-122"/>
                              </a:rPr>
                              <m:t>㉒</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叮不释。成　益　惊　 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蟀停落在鸡冠上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用力咬住不放。成名更加惊奇且高兴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他赶快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掇置笼中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小蟋蟀捉住放到笼里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548680"/>
                <a:ext cx="11485848" cy="6096669"/>
              </a:xfrm>
              <a:blipFill rotWithShape="1">
                <a:blip r:embed="rId1"/>
                <a:stretch>
                  <a:fillRect l="-2" t="-1" r="1" b="1"/>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367014" y="5445224"/>
            <a:ext cx="350401" cy="36695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836712"/>
            <a:ext cx="11485848" cy="5563061"/>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好事者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这里指游手好闲的人。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命名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日与子弟角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天天和其他年轻人斗蟋蟀。日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天天。子弟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年轻人。角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较量。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造庐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到家。造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寻求。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胡卢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从喉咙发出的笑声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这里有轻蔑的意味。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用以盛放准备打斗的蟋蟀的容器。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zuò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因惭愧而改变了脸色。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固强之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意思是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坚持要较量较量。固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坚持、一定。强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强迫、迫使。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猪鬣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猪颈项上稍长的毛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质硬而粗。</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突然。</a:t>
            </a:r>
            <a:r>
              <a:rPr lang="en-US" altLang="zh-CN" b="1" dirty="0">
                <a:solidFill>
                  <a:srgbClr val="000000"/>
                </a:solidFill>
                <a:latin typeface="MS Mincho"/>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指勇猛拼斗。</a:t>
            </a:r>
            <a:r>
              <a:rPr lang="en-US" altLang="zh-CN" b="1" dirty="0">
                <a:solidFill>
                  <a:srgbClr val="000000"/>
                </a:solidFill>
                <a:latin typeface="MS Mincho"/>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直龁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敌领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直接咬住敌方的脖子。龁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咬。领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脖子。</a:t>
            </a:r>
            <a:r>
              <a:rPr lang="en-US" altLang="zh-CN" b="1" dirty="0">
                <a:solidFill>
                  <a:srgbClr val="000000"/>
                </a:solidFill>
                <a:latin typeface="MS Mincho"/>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分开。</a:t>
            </a:r>
            <a:r>
              <a:rPr lang="en-US" altLang="zh-CN" b="1" dirty="0">
                <a:solidFill>
                  <a:srgbClr val="000000"/>
                </a:solidFill>
                <a:latin typeface="MS Mincho"/>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翘然矜鸣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鼓起翅膀得意地叫。翘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得意、骄傲。</a:t>
            </a:r>
            <a:r>
              <a:rPr lang="en-US" altLang="zh-CN" b="1" dirty="0">
                <a:solidFill>
                  <a:srgbClr val="000000"/>
                </a:solidFill>
                <a:latin typeface="MS Mincho"/>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瞥来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突然而来。瞥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突然、倏然。</a:t>
            </a:r>
            <a:r>
              <a:rPr lang="en-US" altLang="zh-CN" b="1" dirty="0">
                <a:solidFill>
                  <a:srgbClr val="000000"/>
                </a:solidFill>
                <a:latin typeface="MS Mincho"/>
                <a:ea typeface="宋体" panose="02010600030101010101" pitchFamily="2" charset="-122"/>
                <a:cs typeface="Times New Roman" panose="02020603050405020304" pitchFamily="18" charset="0"/>
              </a:rPr>
              <a:t>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八寸。</a:t>
            </a:r>
            <a:r>
              <a:rPr lang="en-US" altLang="zh-CN" b="1" dirty="0">
                <a:solidFill>
                  <a:srgbClr val="000000"/>
                </a:solidFill>
                <a:latin typeface="MS Mincho"/>
                <a:ea typeface="宋体" panose="02010600030101010101" pitchFamily="2" charset="-122"/>
                <a:cs typeface="Times New Roman" panose="02020603050405020304" pitchFamily="18" charset="0"/>
              </a:rPr>
              <a:t>⑲</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随即。</a:t>
            </a:r>
            <a:r>
              <a:rPr lang="en-US" altLang="zh-CN" b="1" dirty="0">
                <a:solidFill>
                  <a:srgbClr val="000000"/>
                </a:solidFill>
                <a:latin typeface="MS Mincho"/>
                <a:ea typeface="宋体" panose="02010600030101010101" pitchFamily="2" charset="-122"/>
                <a:cs typeface="Times New Roman" panose="02020603050405020304" pitchFamily="18" charset="0"/>
              </a:rPr>
              <a:t>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从高处往下看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引申为</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靠近</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㉑</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止。</a:t>
            </a:r>
            <a:r>
              <a:rPr lang="zh-CN" altLang="zh-CN" b="1" dirty="0">
                <a:solidFill>
                  <a:srgbClr val="000000"/>
                </a:solidFill>
                <a:latin typeface="Times New Roman" panose="02020603050405020304" pitchFamily="18" charset="0"/>
                <a:ea typeface="微软雅黑" panose="020B0503020204020204" pitchFamily="34" charset="-122"/>
                <a:cs typeface="微软雅黑" panose="020B0503020204020204" pitchFamily="34" charset="-122"/>
              </a:rPr>
              <a:t>㉒</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用力</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977037"/>
            <a:ext cx="11593288" cy="3972244"/>
          </a:xfrm>
          <a:prstGeom prst="rect">
            <a:avLst/>
          </a:prstGeom>
        </p:spPr>
      </p:pic>
      <p:sp>
        <p:nvSpPr>
          <p:cNvPr id="5" name="内容占位符 2"/>
          <p:cNvSpPr txBox="1"/>
          <p:nvPr/>
        </p:nvSpPr>
        <p:spPr bwMode="auto">
          <a:xfrm>
            <a:off x="360854" y="2481093"/>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中好事的少年驯养了一只名为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蟹壳青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的蟋蟀，通过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欲居之以为利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高其直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的描写，揭示了少年的贪婪和狡猾。而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亦无售者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则说明了他的计划并未得逞，为下文他找到成名并挑衅的情节作了铺垫。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以夸张的修辞手法与细节描写来显示促织的才能。写促织的善斗，采用了衬托与对比的手法。以少年的大笑与成名的惭愧、少年蟋蟀的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庞然修伟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与成名小虫的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蠢若木鸡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对比，从人与虫两方面表明成名方处于劣势，加强了紧张气氛，而后情节突转，暗示小虫的不同寻常，为下文成名儿子魂化促织作铺垫。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977037"/>
            <a:ext cx="981752" cy="550739"/>
          </a:xfrm>
          <a:prstGeom prst="rect">
            <a:avLst/>
          </a:prstGeom>
        </p:spPr>
      </p:pic>
      <p:pic>
        <p:nvPicPr>
          <p:cNvPr id="7" name="图片 6"/>
          <p:cNvPicPr/>
          <p:nvPr/>
        </p:nvPicPr>
        <p:blipFill>
          <a:blip r:embed="rId3">
            <a:clrChange>
              <a:clrFrom>
                <a:srgbClr val="FBFFFF"/>
              </a:clrFrom>
              <a:clrTo>
                <a:srgbClr val="FBFFFF">
                  <a:alpha val="0"/>
                </a:srgbClr>
              </a:clrTo>
            </a:clrChange>
          </a:blip>
          <a:stretch>
            <a:fillRect/>
          </a:stretch>
        </p:blipFill>
        <p:spPr>
          <a:xfrm>
            <a:off x="910630" y="2564904"/>
            <a:ext cx="370011" cy="377640"/>
          </a:xfrm>
          <a:prstGeom prst="rect">
            <a:avLst/>
          </a:prstGeom>
        </p:spPr>
      </p:pic>
      <p:pic>
        <p:nvPicPr>
          <p:cNvPr id="10" name="图片 9"/>
          <p:cNvPicPr/>
          <p:nvPr/>
        </p:nvPicPr>
        <p:blipFill>
          <a:blip r:embed="rId4">
            <a:clrChange>
              <a:clrFrom>
                <a:srgbClr val="F5F6FA"/>
              </a:clrFrom>
              <a:clrTo>
                <a:srgbClr val="F5F6FA">
                  <a:alpha val="0"/>
                </a:srgbClr>
              </a:clrTo>
            </a:clrChange>
          </a:blip>
          <a:stretch>
            <a:fillRect/>
          </a:stretch>
        </p:blipFill>
        <p:spPr>
          <a:xfrm>
            <a:off x="935888" y="4005064"/>
            <a:ext cx="409575" cy="409575"/>
          </a:xfrm>
          <a:prstGeom prst="rect">
            <a:avLst/>
          </a:prstGeom>
        </p:spPr>
      </p:pic>
      <p:sp>
        <p:nvSpPr>
          <p:cNvPr id="11" name="内容占位符 1"/>
          <p:cNvSpPr txBox="1"/>
          <p:nvPr/>
        </p:nvSpPr>
        <p:spPr bwMode="auto">
          <a:xfrm>
            <a:off x="360854" y="908720"/>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小虫斗胜强敌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蟹壳青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与鸡口脱险，显示小虫的超凡本事。故事达到了高潮。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 11"/>
          <p:cNvPicPr>
            <a:picLocks noChangeAspect="1"/>
          </p:cNvPicPr>
          <p:nvPr/>
        </p:nvPicPr>
        <p:blipFill>
          <a:blip r:embed="rId5"/>
          <a:stretch>
            <a:fillRect/>
          </a:stretch>
        </p:blipFill>
        <p:spPr>
          <a:xfrm>
            <a:off x="334566" y="980728"/>
            <a:ext cx="1140341" cy="51378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472980"/>
            <a:ext cx="11593288" cy="3036140"/>
          </a:xfrm>
          <a:prstGeom prst="rect">
            <a:avLst/>
          </a:prstGeom>
        </p:spPr>
      </p:pic>
      <p:sp>
        <p:nvSpPr>
          <p:cNvPr id="5" name="内容占位符 2"/>
          <p:cNvSpPr txBox="1"/>
          <p:nvPr/>
        </p:nvSpPr>
        <p:spPr bwMode="auto">
          <a:xfrm>
            <a:off x="360854" y="197703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暴怒，直奔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腾击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跃起，张尾伸须，直龁敌领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。这一系列动作展示了小虫的勇敢善斗，少年从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的表现又从侧面作渲染。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的出现和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径进以啄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又掀起波澜，形成极其危急的情势。而小虫以其机敏出人意料地将鸡制伏，进一步以夸张笔法展示了促织的神奇本领。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472980"/>
            <a:ext cx="981752" cy="550739"/>
          </a:xfrm>
          <a:prstGeom prst="rect">
            <a:avLst/>
          </a:prstGeom>
        </p:spPr>
      </p:pic>
      <p:pic>
        <p:nvPicPr>
          <p:cNvPr id="8" name="图片 7"/>
          <p:cNvPicPr/>
          <p:nvPr/>
        </p:nvPicPr>
        <p:blipFill>
          <a:blip r:embed="rId3">
            <a:clrChange>
              <a:clrFrom>
                <a:srgbClr val="FBFFF1"/>
              </a:clrFrom>
              <a:clrTo>
                <a:srgbClr val="FBFFF1">
                  <a:alpha val="0"/>
                </a:srgbClr>
              </a:clrTo>
            </a:clrChange>
          </a:blip>
          <a:stretch>
            <a:fillRect/>
          </a:stretch>
        </p:blipFill>
        <p:spPr>
          <a:xfrm>
            <a:off x="837588" y="2108768"/>
            <a:ext cx="384127" cy="384127"/>
          </a:xfrm>
          <a:prstGeom prst="rect">
            <a:avLst/>
          </a:prstGeom>
        </p:spPr>
      </p:pic>
      <p:pic>
        <p:nvPicPr>
          <p:cNvPr id="9" name="图片 8"/>
          <p:cNvPicPr/>
          <p:nvPr/>
        </p:nvPicPr>
        <p:blipFill>
          <a:blip r:embed="rId4">
            <a:clrChange>
              <a:clrFrom>
                <a:srgbClr val="FFFEF6"/>
              </a:clrFrom>
              <a:clrTo>
                <a:srgbClr val="FFFEF6">
                  <a:alpha val="0"/>
                </a:srgbClr>
              </a:clrTo>
            </a:clrChange>
          </a:blip>
          <a:stretch>
            <a:fillRect/>
          </a:stretch>
        </p:blipFill>
        <p:spPr>
          <a:xfrm>
            <a:off x="837589" y="3212976"/>
            <a:ext cx="384126" cy="384126"/>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47233"/>
              </a:xfrm>
            </p:spPr>
            <p:txBody>
              <a:bodyPr/>
              <a:lstStyle/>
              <a:p>
                <a:pPr indent="619125"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翼日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宰，宰　见　其　 小，怒诃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成名把蟋蟀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献给县令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县令看见蟋蟀身形短小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怒斥成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成。成　述　　其　　　 异，宰 不 信。试　　　　　 与他</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名。成名讲述了蟋蟀的奇特本领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县令不相信。试着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让小蟋蟀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虫　斗，　　虫　 尽　 靡。又试　之鸡，果　如成　　</a:t>
                </a:r>
                <a:r>
                  <a:rPr lang="en-US" altLang="zh-CN" b="1" u="sng" dirty="0" smtClean="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他蟋蟀搏斗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所有的蟋蟀都战败了。又试着与鸡斗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果然像成名说的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言。乃　　 　赏　 成，　　 献诸 抚军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抚军 大 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那样。于是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奖赏了成名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献给了巡抚。巡抚特别高兴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47233"/>
              </a:xfrm>
              <a:blipFill rotWithShape="1">
                <a:blip r:embed="rId1"/>
                <a:stretch>
                  <a:fillRect l="-2" t="-12" r="1" b="10"/>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9047534" y="4725144"/>
            <a:ext cx="371674" cy="36939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表现主义文学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表现主义文学是一种反传统的现代主义流派，于</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世纪初期以德国为中心兴起。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它强调通过</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荒诞离奇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艺术手法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主观精神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内心体验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人物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常以对类型或抽象本质的体现代替具体鲜明的个性特征；</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情节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发展缺少完整性、连贯性和清晰的线索；</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思想情感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孤独压抑。表现主义文学戏剧的</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代表人物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尤金</a:t>
            </a:r>
            <a:r>
              <a:rPr lang="en-US" altLang="zh-CN" b="1" u="dbl" dirty="0">
                <a:solidFill>
                  <a:srgbClr val="000000"/>
                </a:solidFill>
                <a:uFill>
                  <a:solidFill>
                    <a:srgbClr val="00A54F"/>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奥尼尔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，小说的代表人物是</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卡夫卡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47233"/>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金 笼　 进　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细　 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其　 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用金笼子装着献给了皇帝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在公文上详细地分条陈述这只蟋蟀的本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既入宫中，举天下所 贡 蝴蝶、螳螂、油利挞、青</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进入宫中以后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又拿全国所进贡的蝴蝶、螳螂、油利挞、青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丝额 一切异　　状 遍　　　试　之，无　 出其右 者。 每</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丝额等所有奇异的蟋蟀与成名的蟋蟀比斗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没有一只能胜过它的。每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闻　琴瑟之声，　 则 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节而舞。　　　益　 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当听见琴瑟的声音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就合着节拍起舞。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更加认为它奇异</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47233"/>
              </a:xfrm>
              <a:blipFill rotWithShape="1">
                <a:blip r:embed="rId1"/>
                <a:stretch>
                  <a:fillRect l="-2" t="-12" r="1" b="10"/>
                </a:stretch>
              </a:blipFill>
            </p:spPr>
            <p:txBody>
              <a:bodyPr/>
              <a:lstStyle/>
              <a:p>
                <a:r>
                  <a:rPr lang="zh-CN" altLang="en-US">
                    <a:noFill/>
                  </a:rPr>
                  <a:t> </a:t>
                </a:r>
              </a:p>
            </p:txBody>
          </p:sp>
        </mc:Fallback>
      </mc:AlternateContent>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55505"/>
              </a:xfrm>
            </p:spPr>
            <p:txBody>
              <a:bodyPr/>
              <a:lstStyle/>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上　大 嘉　　　　悦，诏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赐抚　臣 名马 衣　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抚军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皇帝大加赞赏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十分高兴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下诏赐给巡抚大臣良马和锦衣绸缎。巡抚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忘　所　 自，无何</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，宰 　以　 卓异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闻，宰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没有忘记恩赐的由来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没多久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县令也凭借才能优异而被上报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悦， 免　 成　　 役。又嘱学使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俾　入邑庠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。后岁余，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免除了成名的差役。又嘱咐提学使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进入县学。过了一年多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　子精神</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复旧，自言身　化　促织，轻　 捷　善　斗</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成名的儿子神志复原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说他自己化成了蟋蟀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动作轻快而善于搏斗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55505"/>
              </a:xfrm>
              <a:blipFill rotWithShape="1">
                <a:blip r:embed="rId1"/>
                <a:stretch>
                  <a:fillRect l="-2" t="-12" r="1" b="10"/>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10703718" y="1036593"/>
            <a:ext cx="297141" cy="304175"/>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32642"/>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 始 苏耳</a:t>
                </a:r>
                <a14:m>
                  <m:oMath xmlns:m="http://schemas.openxmlformats.org/officeDocument/2006/math">
                    <m:r>
                      <a:rPr lang="en-US" altLang="zh-CN" b="1" i="1" u="sng" smtClean="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t>          </m:t>
                    </m:r>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抚军亦厚赉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成。不数岁，　　　田百顷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现在才苏醒过来。巡抚也重赏成名。没过几年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成名拥有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田地百顷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楼阁万椽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，牛羊蹄躈</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各千计；一出门，裘　 马　　过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楼阁万间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牛羊数千头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每次出门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穿的皮衣和驾车的马都超过世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世家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代做官的人家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732642"/>
              </a:xfrm>
              <a:blipFill rotWithShape="1">
                <a:blip r:embed="rId1"/>
                <a:stretch>
                  <a:fillRect l="-2" t="-13" r="1" b="13"/>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2755243" y="1052736"/>
            <a:ext cx="387635" cy="373955"/>
          </a:xfrm>
          <a:prstGeom prst="rect">
            <a:avLst/>
          </a:prstGeom>
        </p:spPr>
      </p:pic>
      <p:pic>
        <p:nvPicPr>
          <p:cNvPr id="4" name="图片 3"/>
          <p:cNvPicPr>
            <a:picLocks noChangeAspect="1"/>
          </p:cNvPicPr>
          <p:nvPr/>
        </p:nvPicPr>
        <p:blipFill>
          <a:blip r:embed="rId3"/>
          <a:stretch>
            <a:fillRect/>
          </a:stretch>
        </p:blipFill>
        <p:spPr>
          <a:xfrm>
            <a:off x="2603495" y="4149080"/>
            <a:ext cx="303495" cy="300987"/>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836712"/>
            <a:ext cx="11485848" cy="5562228"/>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翼日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次日。翼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翌</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抚军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巡抚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总管一省民政和军政的</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高级官员。</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疏</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分条陈述。</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应和。</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奇</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形容词的意动用法</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认为</a:t>
            </a:r>
            <a:r>
              <a:rPr lang="en-US" altLang="zh-CN" b="1" spc="-100"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不多时。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卓异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优异。这是考核官吏政绩的评语。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学使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提学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负责一省学校事务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主持岁考、科考两试的官员。</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俾入邑庠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进入县学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即取中秀才。俾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精神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神志。</a:t>
            </a:r>
            <a:r>
              <a:rPr lang="en-US" altLang="zh-CN" b="1" dirty="0">
                <a:solidFill>
                  <a:srgbClr val="000000"/>
                </a:solidFill>
                <a:latin typeface="MS Mincho"/>
                <a:ea typeface="宋体" panose="02010600030101010101" pitchFamily="2" charset="-122"/>
                <a:cs typeface="Times New Roman" panose="02020603050405020304" pitchFamily="18" charset="0"/>
              </a:rPr>
              <a:t>⑬</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赉</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dist">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lài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赠送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赏赐。</a:t>
            </a:r>
            <a:r>
              <a:rPr lang="en-US" altLang="zh-CN" b="1" dirty="0">
                <a:solidFill>
                  <a:srgbClr val="000000"/>
                </a:solidFill>
                <a:latin typeface="MS Mincho"/>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百顷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和下文的</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万椽</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各千计</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都极言其多。</a:t>
            </a:r>
            <a:r>
              <a:rPr lang="en-US" altLang="zh-CN" b="1" dirty="0">
                <a:solidFill>
                  <a:srgbClr val="000000"/>
                </a:solidFill>
                <a:latin typeface="MS Mincho"/>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chuán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放在桁条上支撑屋顶的木条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这里作房屋间数的量词。万椽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万</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间</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MS Mincho"/>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蹄躈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qiào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也作</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蹄噭</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蹄为脚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躈为肛门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噭为口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计算牲畜数量时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以四蹄加一窍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肛门或口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算一头牲畜。</a:t>
            </a:r>
            <a:r>
              <a:rPr lang="en-US" altLang="zh-CN" b="1" dirty="0">
                <a:solidFill>
                  <a:srgbClr val="000000"/>
                </a:solidFill>
                <a:latin typeface="MS Mincho"/>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裘马过世家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穿的皮衣和驾车的马都超过世代做官的人家</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628800"/>
            <a:ext cx="11593288" cy="3972244"/>
          </a:xfrm>
          <a:prstGeom prst="rect">
            <a:avLst/>
          </a:prstGeom>
        </p:spPr>
      </p:pic>
      <p:sp>
        <p:nvSpPr>
          <p:cNvPr id="5" name="内容占位符 2"/>
          <p:cNvSpPr txBox="1"/>
          <p:nvPr/>
        </p:nvSpPr>
        <p:spPr bwMode="auto">
          <a:xfrm>
            <a:off x="360854" y="213285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段文字通过生动的情节和细腻的描写，展现了人性的复杂和社会的冷暖。县令看到促织体型小，心生不满，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怒诃成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；成名勇敢地讲述真相，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虫尽靡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洁有力地展现了促织的勇猛与强大，同时也验证了成名所言非虚，县令</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乃赏成</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前呼后应，结构完整。故事起因于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宣德间，宫中尚促织之戏，岁征民间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上大嘉悦，诏赐抚臣名马衣缎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为终，应了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解铃还需系铃人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的古话。</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628800"/>
            <a:ext cx="981752" cy="550739"/>
          </a:xfrm>
          <a:prstGeom prst="rect">
            <a:avLst/>
          </a:prstGeom>
        </p:spPr>
      </p:pic>
      <p:sp>
        <p:nvSpPr>
          <p:cNvPr id="11" name="内容占位符 1"/>
          <p:cNvSpPr txBox="1"/>
          <p:nvPr/>
        </p:nvSpPr>
        <p:spPr bwMode="auto">
          <a:xfrm>
            <a:off x="360854" y="90872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成名因祸得福，免除了差役还获得了财富。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 11"/>
          <p:cNvPicPr>
            <a:picLocks noChangeAspect="1"/>
          </p:cNvPicPr>
          <p:nvPr/>
        </p:nvPicPr>
        <p:blipFill>
          <a:blip r:embed="rId3"/>
          <a:stretch>
            <a:fillRect/>
          </a:stretch>
        </p:blipFill>
        <p:spPr>
          <a:xfrm>
            <a:off x="334566" y="980728"/>
            <a:ext cx="1140341" cy="513780"/>
          </a:xfrm>
          <a:prstGeom prst="rect">
            <a:avLst/>
          </a:prstGeom>
        </p:spPr>
      </p:pic>
      <p:pic>
        <p:nvPicPr>
          <p:cNvPr id="9" name="图片 8"/>
          <p:cNvPicPr/>
          <p:nvPr/>
        </p:nvPicPr>
        <p:blipFill>
          <a:blip r:embed="rId4">
            <a:clrChange>
              <a:clrFrom>
                <a:srgbClr val="F1FFFF"/>
              </a:clrFrom>
              <a:clrTo>
                <a:srgbClr val="F1FFFF">
                  <a:alpha val="0"/>
                </a:srgbClr>
              </a:clrTo>
            </a:clrChange>
          </a:blip>
          <a:stretch>
            <a:fillRect/>
          </a:stretch>
        </p:blipFill>
        <p:spPr>
          <a:xfrm>
            <a:off x="870746" y="2348880"/>
            <a:ext cx="352425" cy="352425"/>
          </a:xfrm>
          <a:prstGeom prst="rect">
            <a:avLst/>
          </a:prstGeom>
        </p:spPr>
      </p:pic>
      <p:pic>
        <p:nvPicPr>
          <p:cNvPr id="13" name="图片 12"/>
          <p:cNvPicPr/>
          <p:nvPr/>
        </p:nvPicPr>
        <p:blipFill>
          <a:blip r:embed="rId5">
            <a:clrChange>
              <a:clrFrom>
                <a:srgbClr val="FFFCFA"/>
              </a:clrFrom>
              <a:clrTo>
                <a:srgbClr val="FFFCFA">
                  <a:alpha val="0"/>
                </a:srgbClr>
              </a:clrTo>
            </a:clrChange>
          </a:blip>
          <a:stretch>
            <a:fillRect/>
          </a:stretch>
        </p:blipFill>
        <p:spPr>
          <a:xfrm>
            <a:off x="851695" y="3929978"/>
            <a:ext cx="390525" cy="390525"/>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268760"/>
            <a:ext cx="11593288" cy="4548308"/>
          </a:xfrm>
          <a:prstGeom prst="rect">
            <a:avLst/>
          </a:prstGeom>
        </p:spPr>
      </p:pic>
      <p:sp>
        <p:nvSpPr>
          <p:cNvPr id="5" name="内容占位符 2"/>
          <p:cNvSpPr txBox="1"/>
          <p:nvPr/>
        </p:nvSpPr>
        <p:spPr bwMode="auto">
          <a:xfrm>
            <a:off x="360854" y="1772816"/>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复苏后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自言身化促织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交代点明了神异促织的来历，增强了故事的曲折性与神奇色彩，加深了故事的悲剧性。在官府逼迫下，成子自杀后魂化促织以供玩赏，方能解脱一家的苦难，更加表现出百姓所受迫害之深，有力地抨击了荒淫残暴的封建统治者。这一喜剧结尾寄托了作者的美好愿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再次与上文呼应。成名始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操童子业，久不售，为人迂讷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，且家中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薄产累尽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，而最终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入邑庠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田百顷，楼阁万椽，牛羊蹄躈各千计；一出门，裘马过世家焉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，可谓善有善报。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268760"/>
            <a:ext cx="981752" cy="550739"/>
          </a:xfrm>
          <a:prstGeom prst="rect">
            <a:avLst/>
          </a:prstGeom>
        </p:spPr>
      </p:pic>
      <p:pic>
        <p:nvPicPr>
          <p:cNvPr id="7" name="图片 6"/>
          <p:cNvPicPr/>
          <p:nvPr/>
        </p:nvPicPr>
        <p:blipFill>
          <a:blip r:embed="rId3">
            <a:clrChange>
              <a:clrFrom>
                <a:srgbClr val="FCFFFF"/>
              </a:clrFrom>
              <a:clrTo>
                <a:srgbClr val="FCFFFF">
                  <a:alpha val="0"/>
                </a:srgbClr>
              </a:clrTo>
            </a:clrChange>
          </a:blip>
          <a:stretch>
            <a:fillRect/>
          </a:stretch>
        </p:blipFill>
        <p:spPr>
          <a:xfrm>
            <a:off x="982638" y="1916832"/>
            <a:ext cx="381000" cy="381000"/>
          </a:xfrm>
          <a:prstGeom prst="rect">
            <a:avLst/>
          </a:prstGeom>
        </p:spPr>
      </p:pic>
      <p:pic>
        <p:nvPicPr>
          <p:cNvPr id="10" name="图片 9"/>
          <p:cNvPicPr/>
          <p:nvPr/>
        </p:nvPicPr>
        <p:blipFill>
          <a:blip r:embed="rId4">
            <a:clrChange>
              <a:clrFrom>
                <a:srgbClr val="F9FFF3"/>
              </a:clrFrom>
              <a:clrTo>
                <a:srgbClr val="F9FFF3">
                  <a:alpha val="0"/>
                </a:srgbClr>
              </a:clrTo>
            </a:clrChange>
          </a:blip>
          <a:stretch>
            <a:fillRect/>
          </a:stretch>
        </p:blipFill>
        <p:spPr>
          <a:xfrm>
            <a:off x="982638" y="4077072"/>
            <a:ext cx="401320" cy="409575"/>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7248"/>
                <a:ext cx="11485848" cy="5308056"/>
              </a:xfrm>
            </p:spPr>
            <p:txBody>
              <a:bodyPr/>
              <a:lstStyle/>
              <a:p>
                <a:pPr indent="619125"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异史氏</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天子偶用一 物，未必不　过此已忘；而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异史氏说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皇帝偶尔用一件东西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未必不是用过就忘记了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奉 行　 者 即为定例。加以官 贪 吏虐，民　 日　　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奉命行事的人就定为惯例。加上官吏贪婪暴虐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百姓一年到头抵押妻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卖　 儿，更 无休止。故　天子 一跬步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，皆　关　民　</a:t>
                </a:r>
                <a:r>
                  <a:rPr lang="en-US" altLang="zh-CN" b="1" u="sng" dirty="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子卖掉孩子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还是没完没了。所以皇帝的一举一动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都关系到百姓的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命，不可　忽也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独是成氏子以 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贫，　以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促织</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不可以忽视啊。唯独这个成名因胥吏侵害而贫穷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因为进贡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57248"/>
                <a:ext cx="11485848" cy="5308056"/>
              </a:xfrm>
              <a:blipFill rotWithShape="1">
                <a:blip r:embed="rId1"/>
                <a:stretch>
                  <a:fillRect l="-2" t="-12" r="1" b="2"/>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574926" y="5013176"/>
            <a:ext cx="361435" cy="350401"/>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58692"/>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富， 　　裘　　　　　 马　　　 扬扬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。当其为里正、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蟀而富有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穿上名贵的裘衣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坐上豪华的马车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扬扬得意。当他做里正、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受扑　责时，岂　 意　　 其　　至　此　哉？天 将以　　</a:t>
                </a:r>
                <a:r>
                  <a:rPr lang="en-US" altLang="zh-CN" b="1" u="sng" dirty="0" smtClean="0">
                    <a:solidFill>
                      <a:srgbClr val="FFFFFF"/>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受杖击的责罚时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哪里会想到自己后来有这种境遇呢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老天要用这个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酬</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长　厚　者，遂使抚臣、令尹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，并受　促织恩　 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酬报老实忠厚的人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就连巡抚、县令也一起分享到蟋蟀的恩惠荫庇。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闻　　　之：一人飞升，仙及　鸡犬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。信 　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听说过这样的话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一个人升天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连他的鸡犬也成仙了。真是这样啊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58692"/>
              </a:xfrm>
              <a:blipFill rotWithShape="1">
                <a:blip r:embed="rId1"/>
                <a:stretch>
                  <a:fillRect l="-2" t="-11" r="1" b="9"/>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8471470" y="5085184"/>
            <a:ext cx="331667" cy="350323"/>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p:nvPr/>
        </p:nvSpPr>
        <p:spPr bwMode="auto">
          <a:xfrm>
            <a:off x="360854" y="1331044"/>
            <a:ext cx="11485848" cy="2792239"/>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异史氏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作者自称。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抵押。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跬步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借代</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举动</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蛀虫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这里比喻胥吏。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扬扬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得意的样子。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令尹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县令、府尹。这里是沿用古称。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恩荫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恩惠荫庇。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一人飞升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仙及鸡犬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晋葛洪《神仙传》记载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西汉淮南王刘安修炼成仙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飞升天上。他剩下的仙药让鸡犬啄舐了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于是鸡犬也成了仙。比喻一个人发迹了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同他有关系的人都跟着得势</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3" name="内容占位符 1"/>
          <p:cNvSpPr txBox="1"/>
          <p:nvPr/>
        </p:nvSpPr>
        <p:spPr bwMode="auto">
          <a:xfrm>
            <a:off x="360854" y="42833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的评语。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34566" y="4355380"/>
            <a:ext cx="1140341" cy="51378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1268760"/>
            <a:ext cx="11593288" cy="4032448"/>
          </a:xfrm>
          <a:prstGeom prst="rect">
            <a:avLst/>
          </a:prstGeom>
        </p:spPr>
      </p:pic>
      <p:sp>
        <p:nvSpPr>
          <p:cNvPr id="5" name="内容占位符 2"/>
          <p:cNvSpPr txBox="1"/>
          <p:nvPr/>
        </p:nvSpPr>
        <p:spPr bwMode="auto">
          <a:xfrm>
            <a:off x="360854" y="177281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直接指向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，表达对封建统治者的讽谏与批判。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而奉行者即为定例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，与前文形成鲜明对比，揭示了封建官僚体系中的僵化与腐败。奉行者（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官僚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）将天子的偶然行为视为既定规则，并据此行事，这不仅违背了天子的初衷，也加重了百姓的负担。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一人飞升，仙及鸡犬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生动地表明封建官僚的升迁发迹建立在百姓的苦难之上，抒发了作者的愤懑不平之气。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EF2E3"/>
              </a:clrFrom>
              <a:clrTo>
                <a:srgbClr val="FEF2E3">
                  <a:alpha val="0"/>
                </a:srgbClr>
              </a:clrTo>
            </a:clrChange>
          </a:blip>
          <a:stretch>
            <a:fillRect/>
          </a:stretch>
        </p:blipFill>
        <p:spPr>
          <a:xfrm>
            <a:off x="5591150" y="1268760"/>
            <a:ext cx="981752" cy="550739"/>
          </a:xfrm>
          <a:prstGeom prst="rect">
            <a:avLst/>
          </a:prstGeom>
        </p:spPr>
      </p:pic>
      <p:pic>
        <p:nvPicPr>
          <p:cNvPr id="8" name="图片 7"/>
          <p:cNvPicPr/>
          <p:nvPr/>
        </p:nvPicPr>
        <p:blipFill>
          <a:blip r:embed="rId3">
            <a:clrChange>
              <a:clrFrom>
                <a:srgbClr val="FFFEF8"/>
              </a:clrFrom>
              <a:clrTo>
                <a:srgbClr val="FFFEF8">
                  <a:alpha val="0"/>
                </a:srgbClr>
              </a:clrTo>
            </a:clrChange>
          </a:blip>
          <a:stretch>
            <a:fillRect/>
          </a:stretch>
        </p:blipFill>
        <p:spPr>
          <a:xfrm>
            <a:off x="1198662" y="1916832"/>
            <a:ext cx="360040" cy="360040"/>
          </a:xfrm>
          <a:prstGeom prst="rect">
            <a:avLst/>
          </a:prstGeom>
        </p:spPr>
      </p:pic>
      <p:pic>
        <p:nvPicPr>
          <p:cNvPr id="9" name="图片 8"/>
          <p:cNvPicPr/>
          <p:nvPr/>
        </p:nvPicPr>
        <p:blipFill>
          <a:blip r:embed="rId4">
            <a:clrChange>
              <a:clrFrom>
                <a:srgbClr val="FFFCFF"/>
              </a:clrFrom>
              <a:clrTo>
                <a:srgbClr val="FFFCFF">
                  <a:alpha val="0"/>
                </a:srgbClr>
              </a:clrTo>
            </a:clrChange>
          </a:blip>
          <a:stretch>
            <a:fillRect/>
          </a:stretch>
        </p:blipFill>
        <p:spPr>
          <a:xfrm>
            <a:off x="1196752" y="4149080"/>
            <a:ext cx="361950" cy="3619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2062589"/>
                <a:ext cx="11485848" cy="3827779"/>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促　　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蒲松龄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宣　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间，宫中 尚</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促织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戏，　　　　　岁　 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9125"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明朝宣德年间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皇宫里崇尚斗蟋蟀的游戏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所以朝廷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每年都向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民　间。</a:t>
                </a:r>
                <a:r>
                  <a:rPr lang="en-US" altLang="zh-CN" b="1" u="sng" baseline="30000" dirty="0" smtClean="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❶</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此 物 故　非 西　　　产；有 华阴　令 欲媚</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民间征收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。这蟋蟀本来不是陕西的特产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有个华阴县县令想</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2062589"/>
                <a:ext cx="11485848" cy="3827779"/>
              </a:xfrm>
              <a:blipFill rotWithShape="1">
                <a:blip r:embed="rId1"/>
                <a:stretch>
                  <a:fillRect l="-2" t="-3" r="1" b="3"/>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06574" y="980728"/>
            <a:ext cx="1790723" cy="413244"/>
          </a:xfrm>
          <a:prstGeom prst="rect">
            <a:avLst/>
          </a:prstGeom>
        </p:spPr>
      </p:pic>
      <p:pic>
        <p:nvPicPr>
          <p:cNvPr id="4" name="图片 3"/>
          <p:cNvPicPr>
            <a:picLocks noChangeAspect="1"/>
          </p:cNvPicPr>
          <p:nvPr/>
        </p:nvPicPr>
        <p:blipFill>
          <a:blip r:embed="rId3"/>
          <a:stretch>
            <a:fillRect/>
          </a:stretch>
        </p:blipFill>
        <p:spPr>
          <a:xfrm>
            <a:off x="353252" y="1461354"/>
            <a:ext cx="1173079" cy="515444"/>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495585"/>
          </a:xfrm>
        </p:spPr>
        <p:txBody>
          <a:bodyPr/>
          <a:lstStyle/>
          <a:p>
            <a:pPr algn="ctr" hangingPunct="0">
              <a:spcAft>
                <a:spcPts val="0"/>
              </a:spcAft>
            </a:pPr>
            <a:r>
              <a:rPr lang="zh-CN" altLang="zh-CN" sz="2000" b="1" dirty="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文学类文本阅读之分析人物形象的</a:t>
            </a:r>
            <a:r>
              <a:rPr lang="zh-CN" altLang="zh-CN" sz="2000" b="1" dirty="0"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作用</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033844" y="764704"/>
            <a:ext cx="6122725" cy="801228"/>
          </a:xfrm>
          <a:prstGeom prst="rect">
            <a:avLst/>
          </a:prstGeom>
        </p:spPr>
      </p:pic>
      <p:pic>
        <p:nvPicPr>
          <p:cNvPr id="4" name="图片 3"/>
          <p:cNvPicPr>
            <a:picLocks noChangeAspect="1"/>
          </p:cNvPicPr>
          <p:nvPr/>
        </p:nvPicPr>
        <p:blipFill>
          <a:blip r:embed="rId2"/>
          <a:stretch>
            <a:fillRect/>
          </a:stretch>
        </p:blipFill>
        <p:spPr>
          <a:xfrm>
            <a:off x="406574" y="2060848"/>
            <a:ext cx="1924164" cy="409718"/>
          </a:xfrm>
          <a:prstGeom prst="rect">
            <a:avLst/>
          </a:prstGeom>
        </p:spPr>
      </p:pic>
      <p:graphicFrame>
        <p:nvGraphicFramePr>
          <p:cNvPr id="6" name="表格 5"/>
          <p:cNvGraphicFramePr>
            <a:graphicFrameLocks noGrp="1"/>
          </p:cNvGraphicFramePr>
          <p:nvPr/>
        </p:nvGraphicFramePr>
        <p:xfrm>
          <a:off x="360854" y="2492896"/>
          <a:ext cx="11468704" cy="4013686"/>
        </p:xfrm>
        <a:graphic>
          <a:graphicData uri="http://schemas.openxmlformats.org/drawingml/2006/table">
            <a:tbl>
              <a:tblPr firstRow="1" firstCol="1" bandRow="1"/>
              <a:tblGrid>
                <a:gridCol w="1277613"/>
                <a:gridCol w="10191091"/>
              </a:tblGrid>
              <a:tr h="447526">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学科素养</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方正清刻本悦宋简体"/>
                          <a:cs typeface="Times New Roman" panose="02020603050405020304" pitchFamily="18" charset="0"/>
                        </a:rPr>
                        <a:t>思维发展与提升、审美鉴赏与创造</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r h="1566342">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高考解读</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对文学作品中人物形象作用的考查，主要集中于对人物形象的描写和塑造的理解，对人物关系的理解和分析，对人物角色的功能和意义的理解以及对人物命运的解读和评价等。学生需要通过对文学作品的细致阅读和分析，把握人物形象的细节、人物关系的变化、人物角色的功能等，从而准确理解和把握人物的作用。同时，还需要结合作品的背景、主题等因素，进行综合分析和评价。因此，学生平时要注重对文学作品的深入研读和思考，提高对人物形象的理解和分析能力。</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r h="895052">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常见</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设问方式</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文中塑造</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这一人物，对文章主题有何作用？</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你认为作者塑造的人物形象有怎样的社会意义？请结合文章内容分析。</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请简要分析</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这一人物形象的艺术价值。</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常见人物作用的分析与把握方法、要点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主要人物的作用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主要人物通常是文学作品中的核心角色，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言行举止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思想感情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等都对作品情节的发展和主题的表达起到重要作用。学生可以从主要人物的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性格、行为、言辞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等方面入手，</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分析他们对作品情节的推动、主题的阐述以及其他人物的塑造等方面的作用</a:t>
            </a:r>
            <a:r>
              <a:rPr lang="zh-CN"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87892" y="1068985"/>
            <a:ext cx="2106914" cy="481581"/>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次要人物的作用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次要人物在文学作品中虽然描写不多，但也有其独特的作用。他们可能是主要人物的朋友、家人、敌人等，</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通过与主要人物的互动，展现主要人物的性格特点、价值观念等。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学生可以分析次要人物与主要人物之间的关系，以及他们在作品中的言行举止对</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主题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的表达等方面的作用。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象征人物的作用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在一些文学作品中，作者常常通过某些人物来象征特定的意义或者代表某种思想、价值观念等。</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学生可以通过分析象征人物的形象、言行举止等方面，揭示作者通过他们所要表达的意义和主题。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90136"/>
            <a:ext cx="11485848" cy="4454233"/>
          </a:xfrm>
        </p:spPr>
        <p:txBody>
          <a:bodyPr/>
          <a:lstStyle/>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群体人物的作用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群体人物在文学作品中代表了某个社会群体、阶层或者一种普遍的心理状态。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学生可以通过分析群体人物的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言行举止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心理状态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等方面，揭示作者对</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社会现象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人性问题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等的观察和思考。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反面人物的作用</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反面人物在文学作品中通常位于主要人物的对立面，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他们的言行举止以及与主要人物的冲突与对抗，有助于突出主要人物的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性格特点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价值观念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。学生可以分析反面人物的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形象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言行举止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等方面，揭示他们对</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主题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的阐述和作品</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情节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的推动等方面的作用。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53010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《变形记》</a:t>
            </a:r>
            <a:r>
              <a:rPr lang="en-US" altLang="zh-CN" b="1" smtClean="0">
                <a:solidFill>
                  <a:srgbClr val="000000"/>
                </a:solidFill>
                <a:latin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文学类阅读拓展提优</a:t>
            </a:r>
            <a:r>
              <a:rPr lang="en-US" altLang="zh-CN" b="1" smtClean="0">
                <a:solidFill>
                  <a:srgbClr val="000000"/>
                </a:solidFill>
                <a:latin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rPr>
              <a:t>8</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P110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p>
        </p:txBody>
      </p:sp>
      <p:pic>
        <p:nvPicPr>
          <p:cNvPr id="5" name="图片 4"/>
          <p:cNvPicPr>
            <a:picLocks noChangeAspect="1"/>
          </p:cNvPicPr>
          <p:nvPr/>
        </p:nvPicPr>
        <p:blipFill>
          <a:blip r:embed="rId1"/>
          <a:stretch>
            <a:fillRect/>
          </a:stretch>
        </p:blipFill>
        <p:spPr>
          <a:xfrm>
            <a:off x="406574" y="5498942"/>
            <a:ext cx="2282288" cy="376335"/>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3900235"/>
          </a:xfrm>
        </p:spPr>
        <p:txBody>
          <a:bodyPr/>
          <a:lstStyle/>
          <a:p>
            <a:pP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蒲松龄的名言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）心之逸者其神完，观之达者其形固。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）解人不为法缚，不死句下。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）见怪不怪，我正即能辟邪。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）有志者，事竟成，破釜沉舟，百二秦关终属楚；苦心人，天不负，卧薪尝胆，三千越甲可吞吴。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87125" y="836712"/>
            <a:ext cx="4016160" cy="607599"/>
          </a:xfrm>
          <a:prstGeom prst="rect">
            <a:avLst/>
          </a:prstGeom>
        </p:spPr>
      </p:pic>
      <p:pic>
        <p:nvPicPr>
          <p:cNvPr id="4" name="图片 3"/>
          <p:cNvPicPr>
            <a:picLocks noChangeAspect="1"/>
          </p:cNvPicPr>
          <p:nvPr/>
        </p:nvPicPr>
        <p:blipFill>
          <a:blip r:embed="rId2"/>
          <a:stretch>
            <a:fillRect/>
          </a:stretch>
        </p:blipFill>
        <p:spPr>
          <a:xfrm>
            <a:off x="406574" y="1556792"/>
            <a:ext cx="1812941" cy="382140"/>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卡夫卡的名言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）精神只有在不成为支撑物时，它才会自由。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）一本书必须是一把能劈开我们心中冰封的大海的斧子。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）理解这种幸福：你所站立的地面之大小不超出你双足覆盖的面积。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）生活中有种种可能性，而在一切可能性中反映出来的只是自身存在的一种无法逃脱的不可能性。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3346237"/>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警惕</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玩物丧志</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我们实在无法想象一只蟋蟀如何使人倾家荡产，还要落得个被打到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双股溃烂，血流不止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地步；我们也不明白，一只小小的蟋蟀居然可以让一个天真的孩童畏惧到以死谢罪的程度；更令人感到荒唐的是，标志着古代文人前途和命运的科举考试居然像儿戏一般，可以被随意践踏和赏赐，而统治者被小小的蟋蟀给予的那点精神上的愉悦蒙住了双眼，残忍地置普通百姓于水深火热中而不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06574" y="908720"/>
            <a:ext cx="2083195" cy="474061"/>
          </a:xfrm>
          <a:prstGeom prst="rect">
            <a:avLst/>
          </a:prstGeom>
        </p:spPr>
      </p:pic>
      <p:pic>
        <p:nvPicPr>
          <p:cNvPr id="5" name="图片 4"/>
          <p:cNvPicPr>
            <a:picLocks noChangeAspect="1"/>
          </p:cNvPicPr>
          <p:nvPr/>
        </p:nvPicPr>
        <p:blipFill>
          <a:blip r:embed="rId2"/>
          <a:stretch>
            <a:fillRect/>
          </a:stretch>
        </p:blipFill>
        <p:spPr>
          <a:xfrm>
            <a:off x="496588" y="1468295"/>
            <a:ext cx="1018640" cy="448537"/>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我们的生活中仍然有这样的蟋蟀，它们变换了自己的面目，以各种方式蛊惑着我们，稍有不慎，我们就会像故事中的人们一样，小则身心俱疲，大则倾家荡产。我们可以看到，有人为了寻求刺激，误入歧途，冒险尝试毒品而不能自拔；有人为了一己私利，以次充好贩卖假冒伪劣产品；有人为了逃避现实，沉溺于虚拟的世界中迷失了自我；还有人为了享受物质生活，穷奢极欲，挥金如土，醉生梦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如此种种，又何尝不是另一种蟋蟀呢？我们往往会被种种浅薄的物质利益迷惑，故步自封，蒙住自己的双眼，但自己还浑然不知，乐在其中，尔后有朝一日悔悟，为时晚矣！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玩物丧志</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欲望</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人生的减法</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33523"/>
                <a:ext cx="11485848" cy="5331781"/>
              </a:xfrm>
            </p:spPr>
            <p:txBody>
              <a:bodyPr/>
              <a:lstStyle/>
              <a:p>
                <a:pPr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上　 官，以一头进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，试　使　　　　　斗而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好上级官员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进奉一头蟋蟀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试着让它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与别的蟋蟀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斗却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显示了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因　　　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常　供。</a:t>
                </a:r>
                <a:r>
                  <a:rPr lang="en-US" altLang="zh-CN" b="1" u="sng" baseline="30000" dirty="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猛善斗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的才能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朝廷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当地每年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固定贡奉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。县令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责　之　　　里正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。市 中 游　　　 侠　　　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把责令蟋蟀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交给里长。市井中游手好闲、不务正业的年轻人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佳　者　 笼</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养　　之，昂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为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奇</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到好的蟋蟀就用笼子养着它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抬高它的价钱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储存起来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当作珍奇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33523"/>
                <a:ext cx="11485848" cy="5331781"/>
              </a:xfrm>
              <a:blipFill rotWithShape="1">
                <a:blip r:embed="rId1"/>
                <a:stretch>
                  <a:fillRect l="-2" t="-8" r="1" b="2"/>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39272"/>
                <a:ext cx="11485848" cy="3185872"/>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货。　　　　　 里　　　　 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猾黠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，假此　 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货物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等待高价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。管理乡里事务的小吏狡猾奸诈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借此向百姓摊派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敛　　　　　丁 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，每 责一头， 辄　 倾 数 家 之 产。</a:t>
                </a:r>
                <a:r>
                  <a:rPr lang="en-US" altLang="zh-CN" b="1" u="sng" baseline="30000" dirty="0" smtClean="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❸</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进贡蟋蟀的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有关费用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每责令收一只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往往使好几家倾尽财产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539272"/>
                <a:ext cx="11485848" cy="3185872"/>
              </a:xfrm>
              <a:blipFill rotWithShape="1">
                <a:blip r:embed="rId1"/>
                <a:stretch>
                  <a:fillRect l="-2" t="-1" r="1" b="3"/>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522920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故事的起因，为下文故事的发展作铺垫。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334566" y="5301208"/>
            <a:ext cx="1140341" cy="513780"/>
          </a:xfrm>
          <a:prstGeom prst="rect">
            <a:avLst/>
          </a:prstGeom>
        </p:spPr>
      </p:pic>
      <p:sp>
        <p:nvSpPr>
          <p:cNvPr id="6" name="内容占位符 1"/>
          <p:cNvSpPr txBox="1"/>
          <p:nvPr/>
        </p:nvSpPr>
        <p:spPr bwMode="auto">
          <a:xfrm>
            <a:off x="360854" y="1052736"/>
            <a:ext cx="11485848" cy="3970318"/>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宣德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明宣宗朱瞻基年号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1426</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崇尚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喜好。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促织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蟋蟀的</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别名。</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进</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进奉。</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有才能。这里指勇猛善斗。</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责</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责令。</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里正</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里长。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游侠儿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这里指游手好闲、不务正业的年轻人。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用笼子。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形容词的使动用法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高、抬高。</a:t>
            </a:r>
            <a:r>
              <a:rPr lang="en-US" altLang="zh-CN" b="1" dirty="0">
                <a:solidFill>
                  <a:srgbClr val="000000"/>
                </a:solidFill>
                <a:latin typeface="MS Mincho"/>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值</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价钱。</a:t>
            </a:r>
            <a:r>
              <a:rPr lang="en-US" altLang="zh-CN" b="1" dirty="0">
                <a:solidFill>
                  <a:srgbClr val="000000"/>
                </a:solidFill>
                <a:latin typeface="MS Mincho"/>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囤积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储存。</a:t>
            </a:r>
            <a:r>
              <a:rPr lang="en-US" altLang="zh-CN" b="1" spc="-100" dirty="0">
                <a:solidFill>
                  <a:srgbClr val="000000"/>
                </a:solidFill>
                <a:latin typeface="MS Mincho"/>
                <a:ea typeface="宋体" panose="02010600030101010101" pitchFamily="2" charset="-122"/>
                <a:cs typeface="Times New Roman" panose="02020603050405020304" pitchFamily="18" charset="0"/>
              </a:rPr>
              <a:t>⑬</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里胥</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管理乡里事务的小吏。胥</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官府的小吏。</a:t>
            </a:r>
            <a:r>
              <a:rPr lang="en-US" altLang="zh-CN" b="1" spc="-100" dirty="0">
                <a:solidFill>
                  <a:srgbClr val="000000"/>
                </a:solidFill>
                <a:latin typeface="MS Mincho"/>
                <a:ea typeface="宋体" panose="02010600030101010101" pitchFamily="2" charset="-122"/>
                <a:cs typeface="Times New Roman" panose="02020603050405020304" pitchFamily="18" charset="0"/>
              </a:rPr>
              <a:t>⑭</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猾黠</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xiá</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狡猾奸诈。</a:t>
            </a:r>
            <a:r>
              <a:rPr lang="en-US" altLang="zh-CN" b="1" dirty="0">
                <a:solidFill>
                  <a:srgbClr val="000000"/>
                </a:solidFill>
                <a:latin typeface="MS Mincho"/>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假此科敛丁口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借此向百姓摊派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进贡蟋蟀的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有关费用。科敛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摊派、征收。丁口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即人口。明清时期年满十六周岁男子称丁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女子及未满十六岁男子称口。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15272</Words>
  <Application>WPS 演示</Application>
  <PresentationFormat>自定义</PresentationFormat>
  <Paragraphs>423</Paragraphs>
  <Slides>67</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67</vt:i4>
      </vt:variant>
    </vt:vector>
  </HeadingPairs>
  <TitlesOfParts>
    <vt:vector size="83" baseType="lpstr">
      <vt:lpstr>Arial</vt:lpstr>
      <vt:lpstr>宋体</vt:lpstr>
      <vt:lpstr>Wingdings</vt:lpstr>
      <vt:lpstr>Times New Roman</vt:lpstr>
      <vt:lpstr>楷体</vt:lpstr>
      <vt:lpstr>微软雅黑</vt:lpstr>
      <vt:lpstr>黑体</vt:lpstr>
      <vt:lpstr>方正清刻本悦宋简体</vt:lpstr>
      <vt:lpstr>仿宋</vt:lpstr>
      <vt:lpstr>Cambria Math</vt:lpstr>
      <vt:lpstr>MS Mincho</vt:lpstr>
      <vt:lpstr>Segoe Print</vt:lpstr>
      <vt:lpstr>Arial Unicode MS</vt:lpstr>
      <vt:lpstr>Calibri</vt:lpstr>
      <vt:lpstr>思源黑体 CN Light</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润无声</cp:lastModifiedBy>
  <cp:revision>600</cp:revision>
  <dcterms:created xsi:type="dcterms:W3CDTF">2020-11-06T05:24:00Z</dcterms:created>
  <dcterms:modified xsi:type="dcterms:W3CDTF">2025-11-15T05:40:34Z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C7CA4F26F0344A90B68AA07E456A5AC2_12</vt:lpwstr>
  </property>
</Properties>
</file>